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9" r:id="rId12"/>
    <p:sldId id="266" r:id="rId13"/>
    <p:sldId id="267" r:id="rId14"/>
    <p:sldId id="268"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B772A-4B78-4B2A-BDCE-8A37685BEC7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1BE0186-51B3-4B7D-ACBC-F78D65DDC2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23C2EBF6-6915-4E1E-9522-653937BC5A76}"/>
              </a:ext>
            </a:extLst>
          </p:cNvPr>
          <p:cNvSpPr>
            <a:spLocks noGrp="1"/>
          </p:cNvSpPr>
          <p:nvPr>
            <p:ph type="dt" sz="half" idx="10"/>
          </p:nvPr>
        </p:nvSpPr>
        <p:spPr/>
        <p:txBody>
          <a:bodyPr/>
          <a:lstStyle/>
          <a:p>
            <a:fld id="{C064FA9C-0896-4B82-A1EF-C3DF346406B8}" type="datetimeFigureOut">
              <a:rPr lang="en-IN" smtClean="0"/>
              <a:t>21-04-2020</a:t>
            </a:fld>
            <a:endParaRPr lang="en-IN"/>
          </a:p>
        </p:txBody>
      </p:sp>
      <p:sp>
        <p:nvSpPr>
          <p:cNvPr id="5" name="Footer Placeholder 4">
            <a:extLst>
              <a:ext uri="{FF2B5EF4-FFF2-40B4-BE49-F238E27FC236}">
                <a16:creationId xmlns:a16="http://schemas.microsoft.com/office/drawing/2014/main" id="{50645352-245B-42E9-834D-413EDA9DD04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5DCB0BD-6735-4E39-BDE3-A8F907F69263}"/>
              </a:ext>
            </a:extLst>
          </p:cNvPr>
          <p:cNvSpPr>
            <a:spLocks noGrp="1"/>
          </p:cNvSpPr>
          <p:nvPr>
            <p:ph type="sldNum" sz="quarter" idx="12"/>
          </p:nvPr>
        </p:nvSpPr>
        <p:spPr/>
        <p:txBody>
          <a:bodyPr/>
          <a:lstStyle/>
          <a:p>
            <a:fld id="{72790C91-4911-4002-B5A3-B7A25113EC45}" type="slidenum">
              <a:rPr lang="en-IN" smtClean="0"/>
              <a:t>‹#›</a:t>
            </a:fld>
            <a:endParaRPr lang="en-IN"/>
          </a:p>
        </p:txBody>
      </p:sp>
    </p:spTree>
    <p:extLst>
      <p:ext uri="{BB962C8B-B14F-4D97-AF65-F5344CB8AC3E}">
        <p14:creationId xmlns:p14="http://schemas.microsoft.com/office/powerpoint/2010/main" val="3246149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A5D61-6B5F-4F73-9799-93F35D9767CC}"/>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3C3ACCE-D9FA-4A60-8CC1-43EB51D9ABE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DE300B3-7DC6-47D1-83E1-F0FF7B172D37}"/>
              </a:ext>
            </a:extLst>
          </p:cNvPr>
          <p:cNvSpPr>
            <a:spLocks noGrp="1"/>
          </p:cNvSpPr>
          <p:nvPr>
            <p:ph type="dt" sz="half" idx="10"/>
          </p:nvPr>
        </p:nvSpPr>
        <p:spPr/>
        <p:txBody>
          <a:bodyPr/>
          <a:lstStyle/>
          <a:p>
            <a:fld id="{C064FA9C-0896-4B82-A1EF-C3DF346406B8}" type="datetimeFigureOut">
              <a:rPr lang="en-IN" smtClean="0"/>
              <a:t>21-04-2020</a:t>
            </a:fld>
            <a:endParaRPr lang="en-IN"/>
          </a:p>
        </p:txBody>
      </p:sp>
      <p:sp>
        <p:nvSpPr>
          <p:cNvPr id="5" name="Footer Placeholder 4">
            <a:extLst>
              <a:ext uri="{FF2B5EF4-FFF2-40B4-BE49-F238E27FC236}">
                <a16:creationId xmlns:a16="http://schemas.microsoft.com/office/drawing/2014/main" id="{C78771A0-1E03-4291-B30E-0E2D679B0D6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8CD6498-338C-44C9-AB66-28072B185286}"/>
              </a:ext>
            </a:extLst>
          </p:cNvPr>
          <p:cNvSpPr>
            <a:spLocks noGrp="1"/>
          </p:cNvSpPr>
          <p:nvPr>
            <p:ph type="sldNum" sz="quarter" idx="12"/>
          </p:nvPr>
        </p:nvSpPr>
        <p:spPr/>
        <p:txBody>
          <a:bodyPr/>
          <a:lstStyle/>
          <a:p>
            <a:fld id="{72790C91-4911-4002-B5A3-B7A25113EC45}" type="slidenum">
              <a:rPr lang="en-IN" smtClean="0"/>
              <a:t>‹#›</a:t>
            </a:fld>
            <a:endParaRPr lang="en-IN"/>
          </a:p>
        </p:txBody>
      </p:sp>
    </p:spTree>
    <p:extLst>
      <p:ext uri="{BB962C8B-B14F-4D97-AF65-F5344CB8AC3E}">
        <p14:creationId xmlns:p14="http://schemas.microsoft.com/office/powerpoint/2010/main" val="1958862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9AA170-A77C-473E-903D-6D4A14CFD08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3824FF4-7B73-45A8-BB36-D890D17DF9D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3D5C7FB-6DF0-48C5-B656-179AFB8096A6}"/>
              </a:ext>
            </a:extLst>
          </p:cNvPr>
          <p:cNvSpPr>
            <a:spLocks noGrp="1"/>
          </p:cNvSpPr>
          <p:nvPr>
            <p:ph type="dt" sz="half" idx="10"/>
          </p:nvPr>
        </p:nvSpPr>
        <p:spPr/>
        <p:txBody>
          <a:bodyPr/>
          <a:lstStyle/>
          <a:p>
            <a:fld id="{C064FA9C-0896-4B82-A1EF-C3DF346406B8}" type="datetimeFigureOut">
              <a:rPr lang="en-IN" smtClean="0"/>
              <a:t>21-04-2020</a:t>
            </a:fld>
            <a:endParaRPr lang="en-IN"/>
          </a:p>
        </p:txBody>
      </p:sp>
      <p:sp>
        <p:nvSpPr>
          <p:cNvPr id="5" name="Footer Placeholder 4">
            <a:extLst>
              <a:ext uri="{FF2B5EF4-FFF2-40B4-BE49-F238E27FC236}">
                <a16:creationId xmlns:a16="http://schemas.microsoft.com/office/drawing/2014/main" id="{65786E7C-2537-4F82-B7B5-AED1BFCA166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7B83948-5F82-4CBC-9142-3D6E072A81F7}"/>
              </a:ext>
            </a:extLst>
          </p:cNvPr>
          <p:cNvSpPr>
            <a:spLocks noGrp="1"/>
          </p:cNvSpPr>
          <p:nvPr>
            <p:ph type="sldNum" sz="quarter" idx="12"/>
          </p:nvPr>
        </p:nvSpPr>
        <p:spPr/>
        <p:txBody>
          <a:bodyPr/>
          <a:lstStyle/>
          <a:p>
            <a:fld id="{72790C91-4911-4002-B5A3-B7A25113EC45}" type="slidenum">
              <a:rPr lang="en-IN" smtClean="0"/>
              <a:t>‹#›</a:t>
            </a:fld>
            <a:endParaRPr lang="en-IN"/>
          </a:p>
        </p:txBody>
      </p:sp>
    </p:spTree>
    <p:extLst>
      <p:ext uri="{BB962C8B-B14F-4D97-AF65-F5344CB8AC3E}">
        <p14:creationId xmlns:p14="http://schemas.microsoft.com/office/powerpoint/2010/main" val="1975057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17A2-D5DC-425E-AA9F-62D89FFF8AF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F3F8D94-B409-407C-A9A6-BD12BDA90D9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D98D3D5-3563-4187-8B8C-C3E44F07E52C}"/>
              </a:ext>
            </a:extLst>
          </p:cNvPr>
          <p:cNvSpPr>
            <a:spLocks noGrp="1"/>
          </p:cNvSpPr>
          <p:nvPr>
            <p:ph type="dt" sz="half" idx="10"/>
          </p:nvPr>
        </p:nvSpPr>
        <p:spPr/>
        <p:txBody>
          <a:bodyPr/>
          <a:lstStyle/>
          <a:p>
            <a:fld id="{C064FA9C-0896-4B82-A1EF-C3DF346406B8}" type="datetimeFigureOut">
              <a:rPr lang="en-IN" smtClean="0"/>
              <a:t>21-04-2020</a:t>
            </a:fld>
            <a:endParaRPr lang="en-IN"/>
          </a:p>
        </p:txBody>
      </p:sp>
      <p:sp>
        <p:nvSpPr>
          <p:cNvPr id="5" name="Footer Placeholder 4">
            <a:extLst>
              <a:ext uri="{FF2B5EF4-FFF2-40B4-BE49-F238E27FC236}">
                <a16:creationId xmlns:a16="http://schemas.microsoft.com/office/drawing/2014/main" id="{9432BB82-DD6E-4EDA-B7A1-A01729ED065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248EF1E-6D3E-426B-A87B-026F8FB53BA2}"/>
              </a:ext>
            </a:extLst>
          </p:cNvPr>
          <p:cNvSpPr>
            <a:spLocks noGrp="1"/>
          </p:cNvSpPr>
          <p:nvPr>
            <p:ph type="sldNum" sz="quarter" idx="12"/>
          </p:nvPr>
        </p:nvSpPr>
        <p:spPr/>
        <p:txBody>
          <a:bodyPr/>
          <a:lstStyle/>
          <a:p>
            <a:fld id="{72790C91-4911-4002-B5A3-B7A25113EC45}" type="slidenum">
              <a:rPr lang="en-IN" smtClean="0"/>
              <a:t>‹#›</a:t>
            </a:fld>
            <a:endParaRPr lang="en-IN"/>
          </a:p>
        </p:txBody>
      </p:sp>
    </p:spTree>
    <p:extLst>
      <p:ext uri="{BB962C8B-B14F-4D97-AF65-F5344CB8AC3E}">
        <p14:creationId xmlns:p14="http://schemas.microsoft.com/office/powerpoint/2010/main" val="3502795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C1BDF-4BE1-45AC-AE68-6D12273B5CF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621F2D12-A2A3-4CF7-B4FA-733E626D0D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87A6B1E-0930-45F0-B610-A06A23BB8494}"/>
              </a:ext>
            </a:extLst>
          </p:cNvPr>
          <p:cNvSpPr>
            <a:spLocks noGrp="1"/>
          </p:cNvSpPr>
          <p:nvPr>
            <p:ph type="dt" sz="half" idx="10"/>
          </p:nvPr>
        </p:nvSpPr>
        <p:spPr/>
        <p:txBody>
          <a:bodyPr/>
          <a:lstStyle/>
          <a:p>
            <a:fld id="{C064FA9C-0896-4B82-A1EF-C3DF346406B8}" type="datetimeFigureOut">
              <a:rPr lang="en-IN" smtClean="0"/>
              <a:t>21-04-2020</a:t>
            </a:fld>
            <a:endParaRPr lang="en-IN"/>
          </a:p>
        </p:txBody>
      </p:sp>
      <p:sp>
        <p:nvSpPr>
          <p:cNvPr id="5" name="Footer Placeholder 4">
            <a:extLst>
              <a:ext uri="{FF2B5EF4-FFF2-40B4-BE49-F238E27FC236}">
                <a16:creationId xmlns:a16="http://schemas.microsoft.com/office/drawing/2014/main" id="{84CF997B-2C18-4D27-B994-501A36B8B32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83C98AA-11ED-4443-9286-1644BC3BCBC8}"/>
              </a:ext>
            </a:extLst>
          </p:cNvPr>
          <p:cNvSpPr>
            <a:spLocks noGrp="1"/>
          </p:cNvSpPr>
          <p:nvPr>
            <p:ph type="sldNum" sz="quarter" idx="12"/>
          </p:nvPr>
        </p:nvSpPr>
        <p:spPr/>
        <p:txBody>
          <a:bodyPr/>
          <a:lstStyle/>
          <a:p>
            <a:fld id="{72790C91-4911-4002-B5A3-B7A25113EC45}" type="slidenum">
              <a:rPr lang="en-IN" smtClean="0"/>
              <a:t>‹#›</a:t>
            </a:fld>
            <a:endParaRPr lang="en-IN"/>
          </a:p>
        </p:txBody>
      </p:sp>
    </p:spTree>
    <p:extLst>
      <p:ext uri="{BB962C8B-B14F-4D97-AF65-F5344CB8AC3E}">
        <p14:creationId xmlns:p14="http://schemas.microsoft.com/office/powerpoint/2010/main" val="3893272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FF54C-73C0-4050-B006-8311B369BCD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3368677E-F092-497D-B114-47F1D1AAC4F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0824A874-BEFA-4BE5-9D22-BD32A8DB045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0D34A259-AB70-445E-ACB9-2E097C80B4EB}"/>
              </a:ext>
            </a:extLst>
          </p:cNvPr>
          <p:cNvSpPr>
            <a:spLocks noGrp="1"/>
          </p:cNvSpPr>
          <p:nvPr>
            <p:ph type="dt" sz="half" idx="10"/>
          </p:nvPr>
        </p:nvSpPr>
        <p:spPr/>
        <p:txBody>
          <a:bodyPr/>
          <a:lstStyle/>
          <a:p>
            <a:fld id="{C064FA9C-0896-4B82-A1EF-C3DF346406B8}" type="datetimeFigureOut">
              <a:rPr lang="en-IN" smtClean="0"/>
              <a:t>21-04-2020</a:t>
            </a:fld>
            <a:endParaRPr lang="en-IN"/>
          </a:p>
        </p:txBody>
      </p:sp>
      <p:sp>
        <p:nvSpPr>
          <p:cNvPr id="6" name="Footer Placeholder 5">
            <a:extLst>
              <a:ext uri="{FF2B5EF4-FFF2-40B4-BE49-F238E27FC236}">
                <a16:creationId xmlns:a16="http://schemas.microsoft.com/office/drawing/2014/main" id="{7B71902C-D1ED-4BB9-9969-9F1CFA25507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5A7DAED-1C59-46B2-BA65-6E92F00A3F18}"/>
              </a:ext>
            </a:extLst>
          </p:cNvPr>
          <p:cNvSpPr>
            <a:spLocks noGrp="1"/>
          </p:cNvSpPr>
          <p:nvPr>
            <p:ph type="sldNum" sz="quarter" idx="12"/>
          </p:nvPr>
        </p:nvSpPr>
        <p:spPr/>
        <p:txBody>
          <a:bodyPr/>
          <a:lstStyle/>
          <a:p>
            <a:fld id="{72790C91-4911-4002-B5A3-B7A25113EC45}" type="slidenum">
              <a:rPr lang="en-IN" smtClean="0"/>
              <a:t>‹#›</a:t>
            </a:fld>
            <a:endParaRPr lang="en-IN"/>
          </a:p>
        </p:txBody>
      </p:sp>
    </p:spTree>
    <p:extLst>
      <p:ext uri="{BB962C8B-B14F-4D97-AF65-F5344CB8AC3E}">
        <p14:creationId xmlns:p14="http://schemas.microsoft.com/office/powerpoint/2010/main" val="415341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E2E68-DE31-49FD-B6E8-FF15870E24CC}"/>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752695C-DE2B-45B3-9EBE-3FCB0C48AB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66D050-F492-4B26-A499-177C3C0F4FA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002DF909-5005-4119-9680-2C37921413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12D2BD-4355-4C87-A1F6-10FBE6C4CD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6170E6F-9ABE-4CB5-9500-E27C22C8047F}"/>
              </a:ext>
            </a:extLst>
          </p:cNvPr>
          <p:cNvSpPr>
            <a:spLocks noGrp="1"/>
          </p:cNvSpPr>
          <p:nvPr>
            <p:ph type="dt" sz="half" idx="10"/>
          </p:nvPr>
        </p:nvSpPr>
        <p:spPr/>
        <p:txBody>
          <a:bodyPr/>
          <a:lstStyle/>
          <a:p>
            <a:fld id="{C064FA9C-0896-4B82-A1EF-C3DF346406B8}" type="datetimeFigureOut">
              <a:rPr lang="en-IN" smtClean="0"/>
              <a:t>21-04-2020</a:t>
            </a:fld>
            <a:endParaRPr lang="en-IN"/>
          </a:p>
        </p:txBody>
      </p:sp>
      <p:sp>
        <p:nvSpPr>
          <p:cNvPr id="8" name="Footer Placeholder 7">
            <a:extLst>
              <a:ext uri="{FF2B5EF4-FFF2-40B4-BE49-F238E27FC236}">
                <a16:creationId xmlns:a16="http://schemas.microsoft.com/office/drawing/2014/main" id="{BB9427F7-4C67-470B-A362-43AC0792F4F2}"/>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351473D5-CF48-4FEC-9C1A-779E8877ACA2}"/>
              </a:ext>
            </a:extLst>
          </p:cNvPr>
          <p:cNvSpPr>
            <a:spLocks noGrp="1"/>
          </p:cNvSpPr>
          <p:nvPr>
            <p:ph type="sldNum" sz="quarter" idx="12"/>
          </p:nvPr>
        </p:nvSpPr>
        <p:spPr/>
        <p:txBody>
          <a:bodyPr/>
          <a:lstStyle/>
          <a:p>
            <a:fld id="{72790C91-4911-4002-B5A3-B7A25113EC45}" type="slidenum">
              <a:rPr lang="en-IN" smtClean="0"/>
              <a:t>‹#›</a:t>
            </a:fld>
            <a:endParaRPr lang="en-IN"/>
          </a:p>
        </p:txBody>
      </p:sp>
    </p:spTree>
    <p:extLst>
      <p:ext uri="{BB962C8B-B14F-4D97-AF65-F5344CB8AC3E}">
        <p14:creationId xmlns:p14="http://schemas.microsoft.com/office/powerpoint/2010/main" val="2804074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72CFC-356A-4E5F-9F44-A72F257ECDE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317A238A-F6A0-412E-8B43-E0184EED2B54}"/>
              </a:ext>
            </a:extLst>
          </p:cNvPr>
          <p:cNvSpPr>
            <a:spLocks noGrp="1"/>
          </p:cNvSpPr>
          <p:nvPr>
            <p:ph type="dt" sz="half" idx="10"/>
          </p:nvPr>
        </p:nvSpPr>
        <p:spPr/>
        <p:txBody>
          <a:bodyPr/>
          <a:lstStyle/>
          <a:p>
            <a:fld id="{C064FA9C-0896-4B82-A1EF-C3DF346406B8}" type="datetimeFigureOut">
              <a:rPr lang="en-IN" smtClean="0"/>
              <a:t>21-04-2020</a:t>
            </a:fld>
            <a:endParaRPr lang="en-IN"/>
          </a:p>
        </p:txBody>
      </p:sp>
      <p:sp>
        <p:nvSpPr>
          <p:cNvPr id="4" name="Footer Placeholder 3">
            <a:extLst>
              <a:ext uri="{FF2B5EF4-FFF2-40B4-BE49-F238E27FC236}">
                <a16:creationId xmlns:a16="http://schemas.microsoft.com/office/drawing/2014/main" id="{D93EE63A-CB33-4A6A-B102-E6CA920B546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11C9059B-1CCB-40C7-B85F-E43696F4EE4F}"/>
              </a:ext>
            </a:extLst>
          </p:cNvPr>
          <p:cNvSpPr>
            <a:spLocks noGrp="1"/>
          </p:cNvSpPr>
          <p:nvPr>
            <p:ph type="sldNum" sz="quarter" idx="12"/>
          </p:nvPr>
        </p:nvSpPr>
        <p:spPr/>
        <p:txBody>
          <a:bodyPr/>
          <a:lstStyle/>
          <a:p>
            <a:fld id="{72790C91-4911-4002-B5A3-B7A25113EC45}" type="slidenum">
              <a:rPr lang="en-IN" smtClean="0"/>
              <a:t>‹#›</a:t>
            </a:fld>
            <a:endParaRPr lang="en-IN"/>
          </a:p>
        </p:txBody>
      </p:sp>
    </p:spTree>
    <p:extLst>
      <p:ext uri="{BB962C8B-B14F-4D97-AF65-F5344CB8AC3E}">
        <p14:creationId xmlns:p14="http://schemas.microsoft.com/office/powerpoint/2010/main" val="1897009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B0BA58-5F91-42B1-8C3F-C030E754B4BF}"/>
              </a:ext>
            </a:extLst>
          </p:cNvPr>
          <p:cNvSpPr>
            <a:spLocks noGrp="1"/>
          </p:cNvSpPr>
          <p:nvPr>
            <p:ph type="dt" sz="half" idx="10"/>
          </p:nvPr>
        </p:nvSpPr>
        <p:spPr/>
        <p:txBody>
          <a:bodyPr/>
          <a:lstStyle/>
          <a:p>
            <a:fld id="{C064FA9C-0896-4B82-A1EF-C3DF346406B8}" type="datetimeFigureOut">
              <a:rPr lang="en-IN" smtClean="0"/>
              <a:t>21-04-2020</a:t>
            </a:fld>
            <a:endParaRPr lang="en-IN"/>
          </a:p>
        </p:txBody>
      </p:sp>
      <p:sp>
        <p:nvSpPr>
          <p:cNvPr id="3" name="Footer Placeholder 2">
            <a:extLst>
              <a:ext uri="{FF2B5EF4-FFF2-40B4-BE49-F238E27FC236}">
                <a16:creationId xmlns:a16="http://schemas.microsoft.com/office/drawing/2014/main" id="{95BF84D2-548B-49AB-87F4-B57DB336FE9D}"/>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A78AA80-390C-4D49-A642-E49FFD9FDDF4}"/>
              </a:ext>
            </a:extLst>
          </p:cNvPr>
          <p:cNvSpPr>
            <a:spLocks noGrp="1"/>
          </p:cNvSpPr>
          <p:nvPr>
            <p:ph type="sldNum" sz="quarter" idx="12"/>
          </p:nvPr>
        </p:nvSpPr>
        <p:spPr/>
        <p:txBody>
          <a:bodyPr/>
          <a:lstStyle/>
          <a:p>
            <a:fld id="{72790C91-4911-4002-B5A3-B7A25113EC45}" type="slidenum">
              <a:rPr lang="en-IN" smtClean="0"/>
              <a:t>‹#›</a:t>
            </a:fld>
            <a:endParaRPr lang="en-IN"/>
          </a:p>
        </p:txBody>
      </p:sp>
    </p:spTree>
    <p:extLst>
      <p:ext uri="{BB962C8B-B14F-4D97-AF65-F5344CB8AC3E}">
        <p14:creationId xmlns:p14="http://schemas.microsoft.com/office/powerpoint/2010/main" val="2464071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E422D-07F8-4C4C-AF1C-AB5C71316A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B351B81C-A5D7-4370-A1E3-23C28069D8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C34F1F97-972D-46DB-843B-332A50198C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D23063-5A5B-4A04-9717-52FA1D19C155}"/>
              </a:ext>
            </a:extLst>
          </p:cNvPr>
          <p:cNvSpPr>
            <a:spLocks noGrp="1"/>
          </p:cNvSpPr>
          <p:nvPr>
            <p:ph type="dt" sz="half" idx="10"/>
          </p:nvPr>
        </p:nvSpPr>
        <p:spPr/>
        <p:txBody>
          <a:bodyPr/>
          <a:lstStyle/>
          <a:p>
            <a:fld id="{C064FA9C-0896-4B82-A1EF-C3DF346406B8}" type="datetimeFigureOut">
              <a:rPr lang="en-IN" smtClean="0"/>
              <a:t>21-04-2020</a:t>
            </a:fld>
            <a:endParaRPr lang="en-IN"/>
          </a:p>
        </p:txBody>
      </p:sp>
      <p:sp>
        <p:nvSpPr>
          <p:cNvPr id="6" name="Footer Placeholder 5">
            <a:extLst>
              <a:ext uri="{FF2B5EF4-FFF2-40B4-BE49-F238E27FC236}">
                <a16:creationId xmlns:a16="http://schemas.microsoft.com/office/drawing/2014/main" id="{0437D2A0-5BA9-4604-98BC-72E94BE1549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27AFB85-FC37-498E-9DB8-70BF375B4DC6}"/>
              </a:ext>
            </a:extLst>
          </p:cNvPr>
          <p:cNvSpPr>
            <a:spLocks noGrp="1"/>
          </p:cNvSpPr>
          <p:nvPr>
            <p:ph type="sldNum" sz="quarter" idx="12"/>
          </p:nvPr>
        </p:nvSpPr>
        <p:spPr/>
        <p:txBody>
          <a:bodyPr/>
          <a:lstStyle/>
          <a:p>
            <a:fld id="{72790C91-4911-4002-B5A3-B7A25113EC45}" type="slidenum">
              <a:rPr lang="en-IN" smtClean="0"/>
              <a:t>‹#›</a:t>
            </a:fld>
            <a:endParaRPr lang="en-IN"/>
          </a:p>
        </p:txBody>
      </p:sp>
    </p:spTree>
    <p:extLst>
      <p:ext uri="{BB962C8B-B14F-4D97-AF65-F5344CB8AC3E}">
        <p14:creationId xmlns:p14="http://schemas.microsoft.com/office/powerpoint/2010/main" val="2289603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F060B-9E39-478D-B2EF-CF354BA8EE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E4B09C27-6B52-47AC-BD83-5117A7A950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EF22AB90-6D00-4964-96D1-7FC1713906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1C17D6-1958-4B29-B696-5F608EE46683}"/>
              </a:ext>
            </a:extLst>
          </p:cNvPr>
          <p:cNvSpPr>
            <a:spLocks noGrp="1"/>
          </p:cNvSpPr>
          <p:nvPr>
            <p:ph type="dt" sz="half" idx="10"/>
          </p:nvPr>
        </p:nvSpPr>
        <p:spPr/>
        <p:txBody>
          <a:bodyPr/>
          <a:lstStyle/>
          <a:p>
            <a:fld id="{C064FA9C-0896-4B82-A1EF-C3DF346406B8}" type="datetimeFigureOut">
              <a:rPr lang="en-IN" smtClean="0"/>
              <a:t>21-04-2020</a:t>
            </a:fld>
            <a:endParaRPr lang="en-IN"/>
          </a:p>
        </p:txBody>
      </p:sp>
      <p:sp>
        <p:nvSpPr>
          <p:cNvPr id="6" name="Footer Placeholder 5">
            <a:extLst>
              <a:ext uri="{FF2B5EF4-FFF2-40B4-BE49-F238E27FC236}">
                <a16:creationId xmlns:a16="http://schemas.microsoft.com/office/drawing/2014/main" id="{55E6C482-DD87-4169-BC3C-842823FCFD6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D760BE1-0512-4CE6-8471-961BAF2B62FE}"/>
              </a:ext>
            </a:extLst>
          </p:cNvPr>
          <p:cNvSpPr>
            <a:spLocks noGrp="1"/>
          </p:cNvSpPr>
          <p:nvPr>
            <p:ph type="sldNum" sz="quarter" idx="12"/>
          </p:nvPr>
        </p:nvSpPr>
        <p:spPr/>
        <p:txBody>
          <a:bodyPr/>
          <a:lstStyle/>
          <a:p>
            <a:fld id="{72790C91-4911-4002-B5A3-B7A25113EC45}" type="slidenum">
              <a:rPr lang="en-IN" smtClean="0"/>
              <a:t>‹#›</a:t>
            </a:fld>
            <a:endParaRPr lang="en-IN"/>
          </a:p>
        </p:txBody>
      </p:sp>
    </p:spTree>
    <p:extLst>
      <p:ext uri="{BB962C8B-B14F-4D97-AF65-F5344CB8AC3E}">
        <p14:creationId xmlns:p14="http://schemas.microsoft.com/office/powerpoint/2010/main" val="3453406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1A7215-E9F8-4737-82ED-BB20BA7D04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43A6802-BF1A-47C9-86B7-C0160564C2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B9D769A-EC0F-453C-AB17-C46A46A681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64FA9C-0896-4B82-A1EF-C3DF346406B8}" type="datetimeFigureOut">
              <a:rPr lang="en-IN" smtClean="0"/>
              <a:t>21-04-2020</a:t>
            </a:fld>
            <a:endParaRPr lang="en-IN"/>
          </a:p>
        </p:txBody>
      </p:sp>
      <p:sp>
        <p:nvSpPr>
          <p:cNvPr id="5" name="Footer Placeholder 4">
            <a:extLst>
              <a:ext uri="{FF2B5EF4-FFF2-40B4-BE49-F238E27FC236}">
                <a16:creationId xmlns:a16="http://schemas.microsoft.com/office/drawing/2014/main" id="{F78B6C61-F2B3-4171-92D0-AE7D8AB1E2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63803D73-A79B-47A6-8EFF-FD5AA35EEA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90C91-4911-4002-B5A3-B7A25113EC45}" type="slidenum">
              <a:rPr lang="en-IN" smtClean="0"/>
              <a:t>‹#›</a:t>
            </a:fld>
            <a:endParaRPr lang="en-IN"/>
          </a:p>
        </p:txBody>
      </p:sp>
    </p:spTree>
    <p:extLst>
      <p:ext uri="{BB962C8B-B14F-4D97-AF65-F5344CB8AC3E}">
        <p14:creationId xmlns:p14="http://schemas.microsoft.com/office/powerpoint/2010/main" val="34163246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carakasamhitaonline.com/mediawiki-1.32.1/index.php?title=Ayurveda"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dailydesignidea.wordpress.com/2012/02/16/your-next-thank-you-note/"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EE85F-A1D0-4CC7-927D-1D3400BBBB29}"/>
              </a:ext>
            </a:extLst>
          </p:cNvPr>
          <p:cNvSpPr>
            <a:spLocks noGrp="1"/>
          </p:cNvSpPr>
          <p:nvPr>
            <p:ph type="ctrTitle"/>
          </p:nvPr>
        </p:nvSpPr>
        <p:spPr/>
        <p:txBody>
          <a:bodyPr>
            <a:normAutofit fontScale="90000"/>
          </a:bodyPr>
          <a:lstStyle/>
          <a:p>
            <a:r>
              <a:rPr lang="en-US" dirty="0" err="1"/>
              <a:t>Charaka</a:t>
            </a:r>
            <a:r>
              <a:rPr lang="en-US" dirty="0"/>
              <a:t> Samhita </a:t>
            </a:r>
            <a:r>
              <a:rPr lang="en-US" dirty="0" err="1"/>
              <a:t>Adhyaya</a:t>
            </a:r>
            <a:r>
              <a:rPr lang="en-US" dirty="0"/>
              <a:t> 5</a:t>
            </a:r>
            <a:br>
              <a:rPr lang="en-US" dirty="0"/>
            </a:br>
            <a:r>
              <a:rPr lang="en-US" dirty="0"/>
              <a:t>Purusha </a:t>
            </a:r>
            <a:r>
              <a:rPr lang="en-US"/>
              <a:t>Vichaya</a:t>
            </a:r>
            <a:br>
              <a:rPr lang="en-US" dirty="0"/>
            </a:br>
            <a:endParaRPr lang="en-IN" dirty="0"/>
          </a:p>
        </p:txBody>
      </p:sp>
      <p:sp>
        <p:nvSpPr>
          <p:cNvPr id="3" name="Subtitle 2">
            <a:extLst>
              <a:ext uri="{FF2B5EF4-FFF2-40B4-BE49-F238E27FC236}">
                <a16:creationId xmlns:a16="http://schemas.microsoft.com/office/drawing/2014/main" id="{1700B360-84D8-4DD1-9795-8B9E8D11E925}"/>
              </a:ext>
            </a:extLst>
          </p:cNvPr>
          <p:cNvSpPr>
            <a:spLocks noGrp="1"/>
          </p:cNvSpPr>
          <p:nvPr>
            <p:ph type="subTitle" idx="1"/>
          </p:nvPr>
        </p:nvSpPr>
        <p:spPr/>
        <p:txBody>
          <a:bodyPr>
            <a:normAutofit lnSpcReduction="10000"/>
          </a:bodyPr>
          <a:lstStyle/>
          <a:p>
            <a:r>
              <a:rPr lang="en-IN" dirty="0"/>
              <a:t>Prepared by</a:t>
            </a:r>
          </a:p>
          <a:p>
            <a:r>
              <a:rPr lang="en-IN" dirty="0" err="1"/>
              <a:t>Dr.</a:t>
            </a:r>
            <a:r>
              <a:rPr lang="en-IN" dirty="0"/>
              <a:t> Shrikant Verma</a:t>
            </a:r>
          </a:p>
          <a:p>
            <a:r>
              <a:rPr lang="en-IN" dirty="0"/>
              <a:t>Assistant </a:t>
            </a:r>
            <a:r>
              <a:rPr lang="en-IN" dirty="0" err="1"/>
              <a:t>Proffessor</a:t>
            </a:r>
            <a:endParaRPr lang="en-IN" dirty="0"/>
          </a:p>
          <a:p>
            <a:r>
              <a:rPr lang="en-IN" dirty="0"/>
              <a:t>(Samhita </a:t>
            </a:r>
            <a:r>
              <a:rPr lang="en-IN" dirty="0" err="1"/>
              <a:t>evam</a:t>
            </a:r>
            <a:r>
              <a:rPr lang="en-IN" dirty="0"/>
              <a:t> </a:t>
            </a:r>
            <a:r>
              <a:rPr lang="en-IN" dirty="0" err="1"/>
              <a:t>Siddhanta</a:t>
            </a:r>
            <a:r>
              <a:rPr lang="en-IN" dirty="0"/>
              <a:t>)</a:t>
            </a:r>
          </a:p>
          <a:p>
            <a:endParaRPr lang="en-IN" dirty="0"/>
          </a:p>
        </p:txBody>
      </p:sp>
    </p:spTree>
    <p:extLst>
      <p:ext uri="{BB962C8B-B14F-4D97-AF65-F5344CB8AC3E}">
        <p14:creationId xmlns:p14="http://schemas.microsoft.com/office/powerpoint/2010/main" val="62980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4BADE-7F62-4911-AD97-6B531F89E2B0}"/>
              </a:ext>
            </a:extLst>
          </p:cNvPr>
          <p:cNvSpPr>
            <a:spLocks noGrp="1"/>
          </p:cNvSpPr>
          <p:nvPr>
            <p:ph type="title"/>
          </p:nvPr>
        </p:nvSpPr>
        <p:spPr/>
        <p:txBody>
          <a:bodyPr>
            <a:normAutofit fontScale="90000"/>
          </a:bodyPr>
          <a:lstStyle/>
          <a:p>
            <a:r>
              <a:rPr lang="hi-IN" sz="2200" dirty="0"/>
              <a:t>अथाग्निवेश उवाच- किम्मूला भगवन्! प्रवृत्तिः</a:t>
            </a:r>
            <a:r>
              <a:rPr lang="hi-IN" dirty="0"/>
              <a:t>, </a:t>
            </a:r>
            <a:r>
              <a:rPr lang="hi-IN" sz="2200" dirty="0"/>
              <a:t>निवृत्तौ च क उपाय इति||९||</a:t>
            </a:r>
            <a:br>
              <a:rPr lang="hi-IN" sz="2200" dirty="0"/>
            </a:br>
            <a:r>
              <a:rPr lang="en-IN" sz="2200" dirty="0" err="1"/>
              <a:t>Agnivesha</a:t>
            </a:r>
            <a:r>
              <a:rPr lang="en-IN" sz="2200" dirty="0"/>
              <a:t> then asks, "What is cause of </a:t>
            </a:r>
            <a:r>
              <a:rPr lang="en-IN" sz="2200" i="1" dirty="0" err="1"/>
              <a:t>pravritti</a:t>
            </a:r>
            <a:r>
              <a:rPr lang="en-IN" sz="2200" dirty="0"/>
              <a:t> (attachment) and methods of </a:t>
            </a:r>
            <a:r>
              <a:rPr lang="en-IN" sz="2200" i="1" dirty="0" err="1"/>
              <a:t>nivritti</a:t>
            </a:r>
            <a:r>
              <a:rPr lang="en-IN" sz="2200" dirty="0"/>
              <a:t> (detachment) ?</a:t>
            </a:r>
            <a:br>
              <a:rPr lang="en-IN" dirty="0"/>
            </a:br>
            <a:endParaRPr lang="en-IN" dirty="0"/>
          </a:p>
        </p:txBody>
      </p:sp>
      <p:sp>
        <p:nvSpPr>
          <p:cNvPr id="3" name="Content Placeholder 2">
            <a:extLst>
              <a:ext uri="{FF2B5EF4-FFF2-40B4-BE49-F238E27FC236}">
                <a16:creationId xmlns:a16="http://schemas.microsoft.com/office/drawing/2014/main" id="{5C182AE6-FC28-47D9-A8D9-64E584ADAD4C}"/>
              </a:ext>
            </a:extLst>
          </p:cNvPr>
          <p:cNvSpPr>
            <a:spLocks noGrp="1"/>
          </p:cNvSpPr>
          <p:nvPr>
            <p:ph idx="1"/>
          </p:nvPr>
        </p:nvSpPr>
        <p:spPr>
          <a:xfrm>
            <a:off x="838200" y="1361440"/>
            <a:ext cx="10515600" cy="5232400"/>
          </a:xfrm>
        </p:spPr>
        <p:txBody>
          <a:bodyPr>
            <a:normAutofit/>
          </a:bodyPr>
          <a:lstStyle/>
          <a:p>
            <a:r>
              <a:rPr lang="en-IN" dirty="0"/>
              <a:t>Expand</a:t>
            </a:r>
            <a:r>
              <a:rPr lang="hi-IN" dirty="0"/>
              <a:t>भगवानुवाच- मोहेच्छाद्वेषकर्ममूला प्रवृत्तिः| तज्जा ह्यहङ्कारसङ्गसंशयाभिसम्प्लवाभ्यवपातविप्रत्ययाविशेषानुपायास्तरुणमिव द्रुममतिविपुलशाखास्तरवोऽभिभूयपुरुषमवतत्यैवोत्तिष्ठन्ते; यैरभिभूतो न सत्तामतिवर्तते| तत्रैवञ्जातिरूपवित्तवृत्तबुद्धिशीलविद्याभिजनवयोवीर्यप्रभावसम्पन्नोऽहमित्यहङ्कारः, यन्मनोवाक्कायकर्म नापवर्गाय ससङ्गः, कर्मफलमोक्षपुरुषप्रेत्यभावादयः सन्ति वा नेति संशयः, </a:t>
            </a:r>
            <a:endParaRPr lang="en-IN" dirty="0"/>
          </a:p>
        </p:txBody>
      </p:sp>
    </p:spTree>
    <p:extLst>
      <p:ext uri="{BB962C8B-B14F-4D97-AF65-F5344CB8AC3E}">
        <p14:creationId xmlns:p14="http://schemas.microsoft.com/office/powerpoint/2010/main" val="1032652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6CA2C-0F92-4E95-A9E8-A0C54FFC2E6B}"/>
              </a:ext>
            </a:extLst>
          </p:cNvPr>
          <p:cNvSpPr>
            <a:spLocks noGrp="1"/>
          </p:cNvSpPr>
          <p:nvPr>
            <p:ph type="title"/>
          </p:nvPr>
        </p:nvSpPr>
        <p:spPr/>
        <p:txBody>
          <a:bodyPr/>
          <a:lstStyle/>
          <a:p>
            <a:r>
              <a:rPr lang="en-IN" dirty="0"/>
              <a:t>Conti….</a:t>
            </a:r>
          </a:p>
        </p:txBody>
      </p:sp>
      <p:sp>
        <p:nvSpPr>
          <p:cNvPr id="3" name="Content Placeholder 2">
            <a:extLst>
              <a:ext uri="{FF2B5EF4-FFF2-40B4-BE49-F238E27FC236}">
                <a16:creationId xmlns:a16="http://schemas.microsoft.com/office/drawing/2014/main" id="{1EC83389-7E2C-45A3-86B5-E74A44FD3E1F}"/>
              </a:ext>
            </a:extLst>
          </p:cNvPr>
          <p:cNvSpPr>
            <a:spLocks noGrp="1"/>
          </p:cNvSpPr>
          <p:nvPr>
            <p:ph idx="1"/>
          </p:nvPr>
        </p:nvSpPr>
        <p:spPr/>
        <p:txBody>
          <a:bodyPr>
            <a:normAutofit fontScale="92500"/>
          </a:bodyPr>
          <a:lstStyle/>
          <a:p>
            <a:r>
              <a:rPr lang="hi-IN" dirty="0"/>
              <a:t>सर्वावस्थास्वनन्योऽहमहं स्रष्टा स्वभावसंसिद्धोऽहमहंशरीरेन्द्रियबुद्धिस्मृतिविशेषराशिरिति ग्रहणमभिसम्प्लवः, मम मातृपितृभ्रातृदारापत्यबन्धुमित्रभृत्यगणो गणस्यचाहमित्यभ्यवपातः, कार्याकार्यहिताहितशुभाशुभेषु विपरीताभिनिवेशो विप्रत्ययः, ज्ञाज्ञयोः प्रकृतिविकारयोः प्रवृत्तिनिवृत्त्योश्चसामान्यदर्शनमविशेषः, प्रोक्षणानशनाग्निहोत्रत्रिषवणाभ्युक्षणावाहनयाजनयजनयाचनसलिलहुताशनप्रवेशादयः समारम्भाःप्रोच्यन्ते ह्यनुपायाः| एवमयमधीधृतिस्मृतिरहङ्काराभिनिविष्टः सक्तः ससंशयोऽभिसम्प्लुतबुद्धिरभ्यवपतितोऽन्यथादृष्टिरविशेषग्राहीविमार्गगतिर्निवासवृक्षः सत्त्वशरीरदोषमूलानां सर्वदुःखानां भवति| एवमहङ्कारादिभिर्दोषैर्भ्राम्यमाणो नातिवर्तते प्रवृत्तिं, सा च मूलमघस्य||१०||</a:t>
            </a:r>
          </a:p>
          <a:p>
            <a:endParaRPr lang="en-IN" dirty="0"/>
          </a:p>
        </p:txBody>
      </p:sp>
    </p:spTree>
    <p:extLst>
      <p:ext uri="{BB962C8B-B14F-4D97-AF65-F5344CB8AC3E}">
        <p14:creationId xmlns:p14="http://schemas.microsoft.com/office/powerpoint/2010/main" val="3755332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8DCB9-F675-4EC5-A425-D4A32C0E67C6}"/>
              </a:ext>
            </a:extLst>
          </p:cNvPr>
          <p:cNvSpPr>
            <a:spLocks noGrp="1"/>
          </p:cNvSpPr>
          <p:nvPr>
            <p:ph type="title"/>
          </p:nvPr>
        </p:nvSpPr>
        <p:spPr>
          <a:xfrm flipV="1">
            <a:off x="838200" y="319406"/>
            <a:ext cx="10515600" cy="45719"/>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0B447529-D479-4E66-B5B7-AEBB1D3996DD}"/>
              </a:ext>
            </a:extLst>
          </p:cNvPr>
          <p:cNvSpPr>
            <a:spLocks noGrp="1"/>
          </p:cNvSpPr>
          <p:nvPr>
            <p:ph idx="1"/>
          </p:nvPr>
        </p:nvSpPr>
        <p:spPr>
          <a:xfrm>
            <a:off x="838200" y="436880"/>
            <a:ext cx="10515600" cy="6375401"/>
          </a:xfrm>
        </p:spPr>
        <p:txBody>
          <a:bodyPr>
            <a:normAutofit fontScale="92500" lnSpcReduction="20000"/>
          </a:bodyPr>
          <a:lstStyle/>
          <a:p>
            <a:r>
              <a:rPr lang="en-US" sz="3000" dirty="0"/>
              <a:t>Lord </a:t>
            </a:r>
            <a:r>
              <a:rPr lang="en-US" sz="3000" dirty="0" err="1"/>
              <a:t>Atreya</a:t>
            </a:r>
            <a:r>
              <a:rPr lang="en-US" sz="3000" dirty="0"/>
              <a:t> replied, “The source of attachment are ignorance, desire, hatred and purposeful action. This in turns give rise to </a:t>
            </a:r>
            <a:r>
              <a:rPr lang="en-US" sz="3000" i="1" dirty="0"/>
              <a:t>ahamkara</a:t>
            </a:r>
            <a:r>
              <a:rPr lang="en-US" sz="3000" dirty="0"/>
              <a:t> (ego), </a:t>
            </a:r>
            <a:r>
              <a:rPr lang="en-US" sz="3000" i="1" dirty="0" err="1"/>
              <a:t>sanga</a:t>
            </a:r>
            <a:r>
              <a:rPr lang="en-US" sz="3000" dirty="0"/>
              <a:t> (attachment), </a:t>
            </a:r>
            <a:r>
              <a:rPr lang="en-US" sz="3000" i="1" dirty="0" err="1"/>
              <a:t>samshaya</a:t>
            </a:r>
            <a:r>
              <a:rPr lang="en-US" sz="3000" dirty="0"/>
              <a:t> (skepticism), </a:t>
            </a:r>
            <a:r>
              <a:rPr lang="en-US" sz="3000" i="1" dirty="0" err="1"/>
              <a:t>abhisamplava</a:t>
            </a:r>
            <a:r>
              <a:rPr lang="en-US" sz="3000" dirty="0"/>
              <a:t> (mistaken self-identity), </a:t>
            </a:r>
            <a:r>
              <a:rPr lang="en-US" sz="3000" i="1" dirty="0" err="1"/>
              <a:t>abhyavapata</a:t>
            </a:r>
            <a:r>
              <a:rPr lang="en-US" sz="3000" dirty="0"/>
              <a:t> (false sense of ownership), </a:t>
            </a:r>
            <a:r>
              <a:rPr lang="en-US" sz="3000" i="1" dirty="0" err="1"/>
              <a:t>vipratyaya</a:t>
            </a:r>
            <a:r>
              <a:rPr lang="en-US" sz="3000" dirty="0"/>
              <a:t> (sensing opposite of reality), </a:t>
            </a:r>
            <a:r>
              <a:rPr lang="en-US" sz="3000" i="1" dirty="0" err="1"/>
              <a:t>avishesha</a:t>
            </a:r>
            <a:r>
              <a:rPr lang="en-US" sz="3000" dirty="0"/>
              <a:t> (inability to distinguish between consciousness/unconsciousness) and </a:t>
            </a:r>
            <a:r>
              <a:rPr lang="en-US" sz="3000" i="1" dirty="0" err="1"/>
              <a:t>anupaya</a:t>
            </a:r>
            <a:r>
              <a:rPr lang="en-US" sz="3000" dirty="0"/>
              <a:t> (believing in outdated traditions) that engulf an individual just like the very long branches of a big tree smother a sapling. A person overwhelmed by these emotions stays trapped in the affairs of the world.</a:t>
            </a:r>
          </a:p>
          <a:p>
            <a:r>
              <a:rPr lang="en-US" sz="3000" i="1" dirty="0"/>
              <a:t>Ahamkara</a:t>
            </a:r>
            <a:r>
              <a:rPr lang="en-US" sz="3000" dirty="0"/>
              <a:t> means egoism. E.g., "I belong to a high descent and possess beauty, wealth, conduct, intelligence, character, modesty, learning, fame, age, power and influence."</a:t>
            </a:r>
          </a:p>
          <a:p>
            <a:r>
              <a:rPr lang="en-US" sz="3000" i="1" dirty="0"/>
              <a:t>Sanga</a:t>
            </a:r>
            <a:r>
              <a:rPr lang="en-US" sz="3000" dirty="0"/>
              <a:t>, or attachment, includes the mental, vocal, or physical deeds associated with attachment that are not conducive to the attainment of emancipation or salvation.</a:t>
            </a:r>
          </a:p>
          <a:p>
            <a:r>
              <a:rPr lang="en-US" sz="3000" i="1" dirty="0" err="1"/>
              <a:t>Samshaya</a:t>
            </a:r>
            <a:r>
              <a:rPr lang="en-US" sz="3000" dirty="0"/>
              <a:t>, or skepticism regarding the existence of the result of the past action, salvation, soul, life after death, etc.</a:t>
            </a:r>
          </a:p>
          <a:p>
            <a:endParaRPr lang="en-IN" dirty="0"/>
          </a:p>
        </p:txBody>
      </p:sp>
    </p:spTree>
    <p:extLst>
      <p:ext uri="{BB962C8B-B14F-4D97-AF65-F5344CB8AC3E}">
        <p14:creationId xmlns:p14="http://schemas.microsoft.com/office/powerpoint/2010/main" val="2818605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76B39-32A0-41C6-B3DD-71D016CFB9ED}"/>
              </a:ext>
            </a:extLst>
          </p:cNvPr>
          <p:cNvSpPr>
            <a:spLocks noGrp="1"/>
          </p:cNvSpPr>
          <p:nvPr>
            <p:ph type="title"/>
          </p:nvPr>
        </p:nvSpPr>
        <p:spPr>
          <a:xfrm>
            <a:off x="838200" y="365125"/>
            <a:ext cx="10515600" cy="142875"/>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91D775D6-AB3D-4E22-8386-273B77611555}"/>
              </a:ext>
            </a:extLst>
          </p:cNvPr>
          <p:cNvSpPr>
            <a:spLocks noGrp="1"/>
          </p:cNvSpPr>
          <p:nvPr>
            <p:ph idx="1"/>
          </p:nvPr>
        </p:nvSpPr>
        <p:spPr>
          <a:xfrm>
            <a:off x="838200" y="690880"/>
            <a:ext cx="10515600" cy="6167119"/>
          </a:xfrm>
        </p:spPr>
        <p:txBody>
          <a:bodyPr>
            <a:normAutofit/>
          </a:bodyPr>
          <a:lstStyle/>
          <a:p>
            <a:r>
              <a:rPr lang="en-US" i="1" dirty="0" err="1"/>
              <a:t>Abhisamplava</a:t>
            </a:r>
            <a:r>
              <a:rPr lang="en-US" dirty="0"/>
              <a:t> is the mistaken perception of identifying one’s atman with one’s body, such as "I am second to none in any situation; I am the creator; I am an accomplished person by nature and I am the aggregate of body, sense organs, intelligence and memory.”</a:t>
            </a:r>
          </a:p>
          <a:p>
            <a:r>
              <a:rPr lang="en-US" i="1" dirty="0" err="1"/>
              <a:t>Abhyavapata</a:t>
            </a:r>
            <a:r>
              <a:rPr lang="en-US" dirty="0"/>
              <a:t> is the sense of ownership, such as " mother, father, brother, wife, progeny, keen, friend and servants belong to me and I am theirs."</a:t>
            </a:r>
          </a:p>
          <a:p>
            <a:r>
              <a:rPr lang="en-US" i="1" dirty="0" err="1"/>
              <a:t>Vipratyaya</a:t>
            </a:r>
            <a:r>
              <a:rPr lang="en-US" dirty="0"/>
              <a:t>, or considering a desirable act as undesirable, a beneficial thing as harmful and an auspicious act/thing as inauspicious (and vice versa).</a:t>
            </a:r>
          </a:p>
          <a:p>
            <a:r>
              <a:rPr lang="en-US" i="1" dirty="0" err="1"/>
              <a:t>Avishesha</a:t>
            </a:r>
            <a:r>
              <a:rPr lang="en-US" dirty="0"/>
              <a:t>, or the lack of distinction between a consciousness and unconsciousness, nature and its modifications, attachment and detachment.</a:t>
            </a:r>
          </a:p>
          <a:p>
            <a:endParaRPr lang="en-IN" dirty="0"/>
          </a:p>
        </p:txBody>
      </p:sp>
    </p:spTree>
    <p:extLst>
      <p:ext uri="{BB962C8B-B14F-4D97-AF65-F5344CB8AC3E}">
        <p14:creationId xmlns:p14="http://schemas.microsoft.com/office/powerpoint/2010/main" val="332090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B5FA7-EBB6-4DBB-B169-0928518F13C7}"/>
              </a:ext>
            </a:extLst>
          </p:cNvPr>
          <p:cNvSpPr>
            <a:spLocks noGrp="1"/>
          </p:cNvSpPr>
          <p:nvPr>
            <p:ph type="title"/>
          </p:nvPr>
        </p:nvSpPr>
        <p:spPr>
          <a:xfrm>
            <a:off x="838200" y="365125"/>
            <a:ext cx="10515600" cy="71755"/>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45F52C2F-703F-46FA-85DB-5DB5A7A0159F}"/>
              </a:ext>
            </a:extLst>
          </p:cNvPr>
          <p:cNvSpPr>
            <a:spLocks noGrp="1"/>
          </p:cNvSpPr>
          <p:nvPr>
            <p:ph idx="1"/>
          </p:nvPr>
        </p:nvSpPr>
        <p:spPr>
          <a:xfrm>
            <a:off x="838200" y="599440"/>
            <a:ext cx="10515600" cy="5893435"/>
          </a:xfrm>
        </p:spPr>
        <p:txBody>
          <a:bodyPr>
            <a:normAutofit lnSpcReduction="10000"/>
          </a:bodyPr>
          <a:lstStyle/>
          <a:p>
            <a:r>
              <a:rPr lang="en-US" i="1" dirty="0" err="1"/>
              <a:t>Anupaya</a:t>
            </a:r>
            <a:r>
              <a:rPr lang="en-US" dirty="0"/>
              <a:t>, or inefficient religious rituals such as </a:t>
            </a:r>
            <a:r>
              <a:rPr lang="en-US" i="1" dirty="0" err="1"/>
              <a:t>prokshana</a:t>
            </a:r>
            <a:r>
              <a:rPr lang="en-US" dirty="0"/>
              <a:t> (consecration), </a:t>
            </a:r>
            <a:r>
              <a:rPr lang="en-US" i="1" dirty="0" err="1"/>
              <a:t>anashana</a:t>
            </a:r>
            <a:r>
              <a:rPr lang="en-US" dirty="0"/>
              <a:t> (fasting), </a:t>
            </a:r>
            <a:r>
              <a:rPr lang="en-US" i="1" dirty="0" err="1"/>
              <a:t>agnihotra</a:t>
            </a:r>
            <a:r>
              <a:rPr lang="en-US" dirty="0"/>
              <a:t> (oblation to the fire), </a:t>
            </a:r>
            <a:r>
              <a:rPr lang="en-US" i="1" dirty="0" err="1"/>
              <a:t>trishavana</a:t>
            </a:r>
            <a:r>
              <a:rPr lang="en-US" dirty="0"/>
              <a:t> (worship with </a:t>
            </a:r>
            <a:r>
              <a:rPr lang="en-US" i="1" dirty="0"/>
              <a:t>soma</a:t>
            </a:r>
            <a:r>
              <a:rPr lang="en-US" dirty="0"/>
              <a:t> thrice a day while performing sacrifice), </a:t>
            </a:r>
            <a:r>
              <a:rPr lang="en-US" i="1" dirty="0" err="1"/>
              <a:t>abhyukshana</a:t>
            </a:r>
            <a:r>
              <a:rPr lang="en-US" dirty="0"/>
              <a:t> (wetting), </a:t>
            </a:r>
            <a:r>
              <a:rPr lang="en-US" i="1" dirty="0" err="1"/>
              <a:t>aavahana</a:t>
            </a:r>
            <a:r>
              <a:rPr lang="en-US" dirty="0"/>
              <a:t> (invocation), </a:t>
            </a:r>
            <a:r>
              <a:rPr lang="en-US" i="1" dirty="0" err="1"/>
              <a:t>yajana</a:t>
            </a:r>
            <a:r>
              <a:rPr lang="en-US" dirty="0"/>
              <a:t> (leading or guiding sacrificial rituals), </a:t>
            </a:r>
            <a:r>
              <a:rPr lang="en-US" i="1" dirty="0"/>
              <a:t>yajna</a:t>
            </a:r>
            <a:r>
              <a:rPr lang="en-US" dirty="0"/>
              <a:t> (sacrificial rituals), </a:t>
            </a:r>
            <a:r>
              <a:rPr lang="en-US" i="1" dirty="0" err="1"/>
              <a:t>yachana</a:t>
            </a:r>
            <a:r>
              <a:rPr lang="en-US" dirty="0"/>
              <a:t> (begging) and entering into water and fire.</a:t>
            </a:r>
          </a:p>
          <a:p>
            <a:r>
              <a:rPr lang="en-US" dirty="0"/>
              <a:t>Thus, if a person is devoid of intellect, restraint and memory, but is egoistic, skeptic, self-centered, is attached (to objects or actions), and is unable to discern between good or bad, self and the physical body, etc. he is an abode of all miseries. Such feelings are the root cause of vitiation of </a:t>
            </a:r>
            <a:r>
              <a:rPr lang="en-US" i="1" dirty="0" err="1"/>
              <a:t>doshas</a:t>
            </a:r>
            <a:r>
              <a:rPr lang="en-US" dirty="0"/>
              <a:t> relating to the mind and body. Such a person is trapped in the cycle of life and death and cannot attain salvation (from miseries). The ultimate goal of </a:t>
            </a:r>
            <a:r>
              <a:rPr lang="en-US" dirty="0">
                <a:hlinkClick r:id="rId2" tooltip="Ayurveda"/>
              </a:rPr>
              <a:t>Ayurveda</a:t>
            </a:r>
            <a:r>
              <a:rPr lang="en-US" dirty="0"/>
              <a:t> is salvation from all sorts of miseries which depends upon the wellbeing of the </a:t>
            </a:r>
            <a:r>
              <a:rPr lang="en-US" i="1" dirty="0"/>
              <a:t>purusha</a:t>
            </a:r>
            <a:r>
              <a:rPr lang="en-US" dirty="0"/>
              <a:t> - individually as well as socially. </a:t>
            </a:r>
          </a:p>
          <a:p>
            <a:endParaRPr lang="en-IN" dirty="0"/>
          </a:p>
        </p:txBody>
      </p:sp>
    </p:spTree>
    <p:extLst>
      <p:ext uri="{BB962C8B-B14F-4D97-AF65-F5344CB8AC3E}">
        <p14:creationId xmlns:p14="http://schemas.microsoft.com/office/powerpoint/2010/main" val="14865686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CD6C8-153B-4A1E-9287-56A436BE1A45}"/>
              </a:ext>
            </a:extLst>
          </p:cNvPr>
          <p:cNvSpPr>
            <a:spLocks noGrp="1"/>
          </p:cNvSpPr>
          <p:nvPr>
            <p:ph type="title"/>
          </p:nvPr>
        </p:nvSpPr>
        <p:spPr/>
        <p:txBody>
          <a:bodyPr/>
          <a:lstStyle/>
          <a:p>
            <a:r>
              <a:rPr lang="en-IN" dirty="0"/>
              <a:t>To be continued…..</a:t>
            </a:r>
          </a:p>
        </p:txBody>
      </p:sp>
      <p:sp>
        <p:nvSpPr>
          <p:cNvPr id="3" name="Content Placeholder 2">
            <a:extLst>
              <a:ext uri="{FF2B5EF4-FFF2-40B4-BE49-F238E27FC236}">
                <a16:creationId xmlns:a16="http://schemas.microsoft.com/office/drawing/2014/main" id="{B04D1152-EF00-40DC-B4B7-4AAA3538EF43}"/>
              </a:ext>
            </a:extLst>
          </p:cNvPr>
          <p:cNvSpPr>
            <a:spLocks noGrp="1"/>
          </p:cNvSpPr>
          <p:nvPr>
            <p:ph idx="1"/>
          </p:nvPr>
        </p:nvSpPr>
        <p:spPr/>
        <p:txBody>
          <a:bodyPr/>
          <a:lstStyle/>
          <a:p>
            <a:endParaRPr lang="en-IN" dirty="0"/>
          </a:p>
        </p:txBody>
      </p:sp>
    </p:spTree>
    <p:extLst>
      <p:ext uri="{BB962C8B-B14F-4D97-AF65-F5344CB8AC3E}">
        <p14:creationId xmlns:p14="http://schemas.microsoft.com/office/powerpoint/2010/main" val="289903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37F98-1249-4112-B0B2-E11B26382E16}"/>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0EDE9AA0-73B0-4C32-8E7C-F1C562591A14}"/>
              </a:ext>
            </a:extLst>
          </p:cNvPr>
          <p:cNvPicPr>
            <a:picLocks noGrp="1" noChangeAspect="1"/>
          </p:cNvPicPr>
          <p:nvPr>
            <p:ph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416561" y="248481"/>
            <a:ext cx="11135360" cy="5928482"/>
          </a:xfrm>
        </p:spPr>
      </p:pic>
    </p:spTree>
    <p:extLst>
      <p:ext uri="{BB962C8B-B14F-4D97-AF65-F5344CB8AC3E}">
        <p14:creationId xmlns:p14="http://schemas.microsoft.com/office/powerpoint/2010/main" val="4219891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39610-D73C-46B8-866D-861C63E66022}"/>
              </a:ext>
            </a:extLst>
          </p:cNvPr>
          <p:cNvSpPr>
            <a:spLocks noGrp="1"/>
          </p:cNvSpPr>
          <p:nvPr>
            <p:ph type="title"/>
          </p:nvPr>
        </p:nvSpPr>
        <p:spPr>
          <a:xfrm>
            <a:off x="838200" y="365125"/>
            <a:ext cx="10515600" cy="620395"/>
          </a:xfrm>
        </p:spPr>
        <p:txBody>
          <a:bodyPr>
            <a:normAutofit fontScale="90000"/>
          </a:bodyPr>
          <a:lstStyle/>
          <a:p>
            <a:r>
              <a:rPr lang="en-IN" dirty="0" err="1"/>
              <a:t>Loka</a:t>
            </a:r>
            <a:r>
              <a:rPr lang="en-IN" dirty="0"/>
              <a:t> Purusha </a:t>
            </a:r>
            <a:r>
              <a:rPr lang="en-IN" dirty="0" err="1"/>
              <a:t>Saamya</a:t>
            </a:r>
            <a:r>
              <a:rPr lang="en-IN" dirty="0"/>
              <a:t>…</a:t>
            </a:r>
          </a:p>
        </p:txBody>
      </p:sp>
      <p:sp>
        <p:nvSpPr>
          <p:cNvPr id="3" name="Content Placeholder 2">
            <a:extLst>
              <a:ext uri="{FF2B5EF4-FFF2-40B4-BE49-F238E27FC236}">
                <a16:creationId xmlns:a16="http://schemas.microsoft.com/office/drawing/2014/main" id="{9A385EDB-501E-4B6A-838E-A3CEC7C846D6}"/>
              </a:ext>
            </a:extLst>
          </p:cNvPr>
          <p:cNvSpPr>
            <a:spLocks noGrp="1"/>
          </p:cNvSpPr>
          <p:nvPr>
            <p:ph idx="1"/>
          </p:nvPr>
        </p:nvSpPr>
        <p:spPr>
          <a:xfrm>
            <a:off x="838200" y="1066800"/>
            <a:ext cx="10515600" cy="5110163"/>
          </a:xfrm>
        </p:spPr>
        <p:txBody>
          <a:bodyPr>
            <a:normAutofit/>
          </a:bodyPr>
          <a:lstStyle/>
          <a:p>
            <a:r>
              <a:rPr lang="hi-IN" dirty="0"/>
              <a:t>पुरुषोऽयं लोकसम्मितः’ इत्युवाच भगवान् पुनर्वसुरात्रेयः| यावन्तो हि लोके (मूर्तिमन्तो ) भावविशेषास्तावन्तः पुरुषे, यावन्तः पुरुषे तावन्तो लोके; इत्येवंवादिनंभगवन्तमात्रेयमग्निवेश उवाच- नैतावता वाक्येनोक्तं वाक्यार्थमवगाहामहे, भगवता बुद्ध्या भूयस्तरमतोऽनुव्याख्यायमानंशुश्रूषामह इति||३||</a:t>
            </a:r>
          </a:p>
          <a:p>
            <a:r>
              <a:rPr lang="en-IN" dirty="0"/>
              <a:t>Lord </a:t>
            </a:r>
            <a:r>
              <a:rPr lang="en-IN" dirty="0" err="1"/>
              <a:t>Punarvasu</a:t>
            </a:r>
            <a:r>
              <a:rPr lang="en-IN" dirty="0"/>
              <a:t> </a:t>
            </a:r>
            <a:r>
              <a:rPr lang="en-IN" dirty="0" err="1"/>
              <a:t>Atreya</a:t>
            </a:r>
            <a:r>
              <a:rPr lang="en-IN" dirty="0"/>
              <a:t> said that the </a:t>
            </a:r>
            <a:r>
              <a:rPr lang="en-IN" i="1" dirty="0"/>
              <a:t>purusha</a:t>
            </a:r>
            <a:r>
              <a:rPr lang="en-IN" dirty="0"/>
              <a:t> is similar to the </a:t>
            </a:r>
            <a:r>
              <a:rPr lang="en-IN" i="1" dirty="0" err="1"/>
              <a:t>loka</a:t>
            </a:r>
            <a:r>
              <a:rPr lang="en-IN" dirty="0"/>
              <a:t>. Whatever specific </a:t>
            </a:r>
            <a:r>
              <a:rPr lang="en-IN" i="1" dirty="0" err="1"/>
              <a:t>murtimantabhava</a:t>
            </a:r>
            <a:r>
              <a:rPr lang="en-IN" dirty="0"/>
              <a:t> (embodiments) are present in the </a:t>
            </a:r>
            <a:r>
              <a:rPr lang="en-IN" i="1" dirty="0" err="1"/>
              <a:t>loka</a:t>
            </a:r>
            <a:r>
              <a:rPr lang="en-IN" dirty="0"/>
              <a:t>, the same are in the </a:t>
            </a:r>
            <a:r>
              <a:rPr lang="en-IN" i="1" dirty="0"/>
              <a:t>purusha</a:t>
            </a:r>
            <a:r>
              <a:rPr lang="en-IN" dirty="0"/>
              <a:t>. Similarly, whatever is in </a:t>
            </a:r>
            <a:r>
              <a:rPr lang="en-IN" i="1" dirty="0"/>
              <a:t>purusha</a:t>
            </a:r>
            <a:r>
              <a:rPr lang="en-IN" dirty="0"/>
              <a:t>, is also in the </a:t>
            </a:r>
            <a:r>
              <a:rPr lang="en-IN" i="1" dirty="0" err="1"/>
              <a:t>loka</a:t>
            </a:r>
            <a:r>
              <a:rPr lang="en-IN" dirty="0"/>
              <a:t>. Having listened thus to Lord </a:t>
            </a:r>
            <a:r>
              <a:rPr lang="en-IN" dirty="0" err="1"/>
              <a:t>Atreya</a:t>
            </a:r>
            <a:r>
              <a:rPr lang="en-IN" dirty="0"/>
              <a:t>, </a:t>
            </a:r>
            <a:r>
              <a:rPr lang="en-IN" dirty="0" err="1"/>
              <a:t>Agnivesha</a:t>
            </a:r>
            <a:r>
              <a:rPr lang="en-IN" dirty="0"/>
              <a:t> said, "We are unable to grasp the idea contained in this aphoristic statement, hence we want to hear a more detailed exposition from you, O Lord!"</a:t>
            </a:r>
          </a:p>
          <a:p>
            <a:endParaRPr lang="en-IN" dirty="0"/>
          </a:p>
        </p:txBody>
      </p:sp>
    </p:spTree>
    <p:extLst>
      <p:ext uri="{BB962C8B-B14F-4D97-AF65-F5344CB8AC3E}">
        <p14:creationId xmlns:p14="http://schemas.microsoft.com/office/powerpoint/2010/main" val="2190980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7FBDC-049A-419F-BC91-16D39F468C6C}"/>
              </a:ext>
            </a:extLst>
          </p:cNvPr>
          <p:cNvSpPr>
            <a:spLocks noGrp="1"/>
          </p:cNvSpPr>
          <p:nvPr>
            <p:ph type="title"/>
          </p:nvPr>
        </p:nvSpPr>
        <p:spPr>
          <a:xfrm>
            <a:off x="838200" y="365125"/>
            <a:ext cx="10515600" cy="498475"/>
          </a:xfrm>
        </p:spPr>
        <p:txBody>
          <a:bodyPr>
            <a:normAutofit fontScale="90000"/>
          </a:bodyPr>
          <a:lstStyle/>
          <a:p>
            <a:r>
              <a:rPr lang="en-IN" dirty="0" err="1"/>
              <a:t>Loka</a:t>
            </a:r>
            <a:r>
              <a:rPr lang="en-IN" dirty="0"/>
              <a:t> Purusha relation….</a:t>
            </a:r>
          </a:p>
        </p:txBody>
      </p:sp>
      <p:sp>
        <p:nvSpPr>
          <p:cNvPr id="3" name="Content Placeholder 2">
            <a:extLst>
              <a:ext uri="{FF2B5EF4-FFF2-40B4-BE49-F238E27FC236}">
                <a16:creationId xmlns:a16="http://schemas.microsoft.com/office/drawing/2014/main" id="{40A11084-70D2-4763-9D96-53E4396E395B}"/>
              </a:ext>
            </a:extLst>
          </p:cNvPr>
          <p:cNvSpPr>
            <a:spLocks noGrp="1"/>
          </p:cNvSpPr>
          <p:nvPr>
            <p:ph idx="1"/>
          </p:nvPr>
        </p:nvSpPr>
        <p:spPr>
          <a:xfrm>
            <a:off x="838200" y="792480"/>
            <a:ext cx="10515600" cy="5435283"/>
          </a:xfrm>
        </p:spPr>
        <p:txBody>
          <a:bodyPr>
            <a:normAutofit fontScale="92500" lnSpcReduction="10000"/>
          </a:bodyPr>
          <a:lstStyle/>
          <a:p>
            <a:r>
              <a:rPr lang="hi-IN" dirty="0"/>
              <a:t>तमुवाच भगवानात्रेयः- अपरिसङ्ख्येया लोकावयवविशेषाः, पुरुषावयवविशेषा अप्यपरिसङ्ख्येयाः; तेषां यथास्थूलंकतिचिद्भावान् सामान्यमभिप्रेत्योदाहरिष्यामः, तानेकमना निबोध सम्यगुपवर्ण्यमानानग्निवेश!| षड्धातवः समुदिताः ‘लोक’ इति शब्दं लभन्ते; तद्यथा- पृथिव्यापस्तेजो वायुराकाशं ब्रह्म चाव्यक्तमिति, एत एव चषड्धातवः समुदिताः ‘पुरुष’ इति शब्दं लभन्ते||४||</a:t>
            </a:r>
            <a:endParaRPr lang="en-IN" dirty="0"/>
          </a:p>
          <a:p>
            <a:r>
              <a:rPr lang="en-US" dirty="0"/>
              <a:t>Lord </a:t>
            </a:r>
            <a:r>
              <a:rPr lang="en-US" dirty="0" err="1"/>
              <a:t>Atreya</a:t>
            </a:r>
            <a:r>
              <a:rPr lang="en-US" dirty="0"/>
              <a:t> replied, "Innumerable are the specific parts (different unit constituents) of the </a:t>
            </a:r>
            <a:r>
              <a:rPr lang="en-US" i="1" dirty="0" err="1"/>
              <a:t>loka</a:t>
            </a:r>
            <a:r>
              <a:rPr lang="en-US" dirty="0"/>
              <a:t> and so are innumerable the specific parts (unit constituents) of a </a:t>
            </a:r>
            <a:r>
              <a:rPr lang="en-US" i="1" dirty="0"/>
              <a:t>purusha</a:t>
            </a:r>
            <a:r>
              <a:rPr lang="en-US" dirty="0"/>
              <a:t>. I will explain (to you) some of the gross entities common (to the </a:t>
            </a:r>
            <a:r>
              <a:rPr lang="en-US" i="1" dirty="0" err="1"/>
              <a:t>loka</a:t>
            </a:r>
            <a:r>
              <a:rPr lang="en-US" dirty="0"/>
              <a:t> and </a:t>
            </a:r>
            <a:r>
              <a:rPr lang="en-US" i="1" dirty="0"/>
              <a:t>purusha</a:t>
            </a:r>
            <a:r>
              <a:rPr lang="en-US" dirty="0"/>
              <a:t>) because it is very difficult to mention all of them, but the rest you understand yourself by inference.</a:t>
            </a:r>
          </a:p>
          <a:p>
            <a:r>
              <a:rPr lang="en-US" dirty="0"/>
              <a:t>Attentively, listen to me O </a:t>
            </a:r>
            <a:r>
              <a:rPr lang="en-US" dirty="0" err="1"/>
              <a:t>Agnivesha</a:t>
            </a:r>
            <a:r>
              <a:rPr lang="en-US" dirty="0"/>
              <a:t>!, The aggregate (collective combination) of the six </a:t>
            </a:r>
            <a:r>
              <a:rPr lang="en-US" i="1" dirty="0"/>
              <a:t>dhatus</a:t>
            </a:r>
            <a:r>
              <a:rPr lang="en-US" dirty="0"/>
              <a:t>, viz. </a:t>
            </a:r>
            <a:r>
              <a:rPr lang="en-US" i="1" dirty="0" err="1"/>
              <a:t>prithvi</a:t>
            </a:r>
            <a:r>
              <a:rPr lang="en-US" i="1" dirty="0"/>
              <a:t>, </a:t>
            </a:r>
            <a:r>
              <a:rPr lang="en-US" i="1" dirty="0" err="1"/>
              <a:t>apa</a:t>
            </a:r>
            <a:r>
              <a:rPr lang="en-US" i="1" dirty="0"/>
              <a:t>, </a:t>
            </a:r>
            <a:r>
              <a:rPr lang="en-US" i="1" dirty="0" err="1"/>
              <a:t>tejas</a:t>
            </a:r>
            <a:r>
              <a:rPr lang="en-US" i="1" dirty="0"/>
              <a:t>, </a:t>
            </a:r>
            <a:r>
              <a:rPr lang="en-US" i="1" dirty="0" err="1"/>
              <a:t>vayu</a:t>
            </a:r>
            <a:r>
              <a:rPr lang="en-US" i="1" dirty="0"/>
              <a:t>,</a:t>
            </a:r>
            <a:r>
              <a:rPr lang="en-US" dirty="0"/>
              <a:t> </a:t>
            </a:r>
            <a:r>
              <a:rPr lang="en-US" i="1" dirty="0"/>
              <a:t>akasha</a:t>
            </a:r>
            <a:r>
              <a:rPr lang="en-US" dirty="0"/>
              <a:t> and unmanifested </a:t>
            </a:r>
            <a:r>
              <a:rPr lang="en-US" i="1" dirty="0"/>
              <a:t>Brahman</a:t>
            </a:r>
            <a:r>
              <a:rPr lang="en-US" dirty="0"/>
              <a:t> is termed as </a:t>
            </a:r>
            <a:r>
              <a:rPr lang="en-US" i="1" dirty="0" err="1"/>
              <a:t>loka</a:t>
            </a:r>
            <a:r>
              <a:rPr lang="en-US" dirty="0"/>
              <a:t> (universe) and (similarly these) six constituents also make the </a:t>
            </a:r>
            <a:r>
              <a:rPr lang="en-US" i="1" dirty="0"/>
              <a:t>purusha</a:t>
            </a:r>
            <a:r>
              <a:rPr lang="en-US" dirty="0"/>
              <a:t>.</a:t>
            </a:r>
          </a:p>
          <a:p>
            <a:endParaRPr lang="en-IN" dirty="0"/>
          </a:p>
        </p:txBody>
      </p:sp>
    </p:spTree>
    <p:extLst>
      <p:ext uri="{BB962C8B-B14F-4D97-AF65-F5344CB8AC3E}">
        <p14:creationId xmlns:p14="http://schemas.microsoft.com/office/powerpoint/2010/main" val="943150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9627C-B52A-4CFF-AD7E-E6310E0B5D74}"/>
              </a:ext>
            </a:extLst>
          </p:cNvPr>
          <p:cNvSpPr>
            <a:spLocks noGrp="1"/>
          </p:cNvSpPr>
          <p:nvPr>
            <p:ph type="title"/>
          </p:nvPr>
        </p:nvSpPr>
        <p:spPr/>
        <p:txBody>
          <a:bodyPr/>
          <a:lstStyle/>
          <a:p>
            <a:r>
              <a:rPr lang="en-IN" dirty="0" err="1"/>
              <a:t>Loka</a:t>
            </a:r>
            <a:r>
              <a:rPr lang="en-IN" dirty="0"/>
              <a:t> Purusha Bhava </a:t>
            </a:r>
            <a:r>
              <a:rPr lang="en-IN" dirty="0" err="1"/>
              <a:t>Saamya</a:t>
            </a:r>
            <a:r>
              <a:rPr lang="en-IN" dirty="0"/>
              <a:t>….</a:t>
            </a:r>
          </a:p>
        </p:txBody>
      </p:sp>
      <p:sp>
        <p:nvSpPr>
          <p:cNvPr id="3" name="Content Placeholder 2">
            <a:extLst>
              <a:ext uri="{FF2B5EF4-FFF2-40B4-BE49-F238E27FC236}">
                <a16:creationId xmlns:a16="http://schemas.microsoft.com/office/drawing/2014/main" id="{0D9F9B23-F510-412C-8711-64ECE7FDE576}"/>
              </a:ext>
            </a:extLst>
          </p:cNvPr>
          <p:cNvSpPr>
            <a:spLocks noGrp="1"/>
          </p:cNvSpPr>
          <p:nvPr>
            <p:ph idx="1"/>
          </p:nvPr>
        </p:nvSpPr>
        <p:spPr>
          <a:xfrm>
            <a:off x="838200" y="1371600"/>
            <a:ext cx="10515600" cy="5394960"/>
          </a:xfrm>
        </p:spPr>
        <p:txBody>
          <a:bodyPr>
            <a:normAutofit fontScale="77500" lnSpcReduction="20000"/>
          </a:bodyPr>
          <a:lstStyle/>
          <a:p>
            <a:r>
              <a:rPr lang="hi-IN" dirty="0"/>
              <a:t>पृथिवी मूर्तिः,</a:t>
            </a:r>
            <a:endParaRPr lang="en-IN" dirty="0"/>
          </a:p>
          <a:p>
            <a:r>
              <a:rPr lang="hi-IN" dirty="0"/>
              <a:t> </a:t>
            </a:r>
            <a:endParaRPr lang="en-IN" dirty="0"/>
          </a:p>
          <a:p>
            <a:r>
              <a:rPr lang="hi-IN" dirty="0"/>
              <a:t>आपः क्लेदः, </a:t>
            </a:r>
            <a:endParaRPr lang="en-IN" dirty="0"/>
          </a:p>
          <a:p>
            <a:endParaRPr lang="en-IN" dirty="0"/>
          </a:p>
          <a:p>
            <a:r>
              <a:rPr lang="hi-IN" dirty="0"/>
              <a:t>तेजोऽभिसन्तापः, </a:t>
            </a:r>
            <a:endParaRPr lang="en-IN" dirty="0"/>
          </a:p>
          <a:p>
            <a:endParaRPr lang="en-IN" dirty="0"/>
          </a:p>
          <a:p>
            <a:r>
              <a:rPr lang="hi-IN" dirty="0"/>
              <a:t>वायुः प्राणः, </a:t>
            </a:r>
            <a:endParaRPr lang="en-IN" dirty="0"/>
          </a:p>
          <a:p>
            <a:endParaRPr lang="en-IN" dirty="0"/>
          </a:p>
          <a:p>
            <a:r>
              <a:rPr lang="hi-IN" dirty="0"/>
              <a:t>वियत् सुषिराणि,</a:t>
            </a:r>
            <a:endParaRPr lang="en-IN" dirty="0"/>
          </a:p>
          <a:p>
            <a:endParaRPr lang="en-IN" dirty="0"/>
          </a:p>
          <a:p>
            <a:r>
              <a:rPr lang="hi-IN" dirty="0"/>
              <a:t> ब्रह्म अन्तरात्मा| </a:t>
            </a:r>
            <a:endParaRPr lang="en-IN" dirty="0"/>
          </a:p>
          <a:p>
            <a:endParaRPr lang="en-IN" dirty="0"/>
          </a:p>
          <a:p>
            <a:r>
              <a:rPr lang="hi-IN" dirty="0"/>
              <a:t>यथा खलु ब्राह्मी विभूतिर्लोके तथा पुरुषेऽप्यान्तरात्मिकी विभूतिः,</a:t>
            </a:r>
            <a:endParaRPr lang="en-IN" dirty="0"/>
          </a:p>
          <a:p>
            <a:endParaRPr lang="en-IN" dirty="0"/>
          </a:p>
          <a:p>
            <a:r>
              <a:rPr lang="hi-IN" dirty="0"/>
              <a:t> ब्रह्मणो विभूतिर्लोके प्रजापतिरन्तरात्मनो विभूतिः पुरुषेसत्त्वं,</a:t>
            </a:r>
            <a:endParaRPr lang="en-IN" dirty="0"/>
          </a:p>
          <a:p>
            <a:pPr marL="0" indent="0">
              <a:buNone/>
            </a:pPr>
            <a:endParaRPr lang="en-IN" dirty="0"/>
          </a:p>
        </p:txBody>
      </p:sp>
    </p:spTree>
    <p:extLst>
      <p:ext uri="{BB962C8B-B14F-4D97-AF65-F5344CB8AC3E}">
        <p14:creationId xmlns:p14="http://schemas.microsoft.com/office/powerpoint/2010/main" val="2706712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FCD07-8102-4217-8ED2-90EE68DEEF60}"/>
              </a:ext>
            </a:extLst>
          </p:cNvPr>
          <p:cNvSpPr>
            <a:spLocks noGrp="1"/>
          </p:cNvSpPr>
          <p:nvPr>
            <p:ph type="title"/>
          </p:nvPr>
        </p:nvSpPr>
        <p:spPr>
          <a:xfrm>
            <a:off x="838200" y="0"/>
            <a:ext cx="10515600" cy="681038"/>
          </a:xfrm>
        </p:spPr>
        <p:txBody>
          <a:bodyPr>
            <a:noAutofit/>
          </a:bodyPr>
          <a:lstStyle/>
          <a:p>
            <a:r>
              <a:rPr lang="en-IN" sz="2800" b="1" dirty="0"/>
              <a:t>Conti….</a:t>
            </a:r>
          </a:p>
        </p:txBody>
      </p:sp>
      <p:sp>
        <p:nvSpPr>
          <p:cNvPr id="3" name="Content Placeholder 2">
            <a:extLst>
              <a:ext uri="{FF2B5EF4-FFF2-40B4-BE49-F238E27FC236}">
                <a16:creationId xmlns:a16="http://schemas.microsoft.com/office/drawing/2014/main" id="{7A4E8C17-FCEA-4F9B-BC50-B9F1E9E79761}"/>
              </a:ext>
            </a:extLst>
          </p:cNvPr>
          <p:cNvSpPr>
            <a:spLocks noGrp="1"/>
          </p:cNvSpPr>
          <p:nvPr>
            <p:ph idx="1"/>
          </p:nvPr>
        </p:nvSpPr>
        <p:spPr>
          <a:xfrm>
            <a:off x="838200" y="681038"/>
            <a:ext cx="10515600" cy="6176962"/>
          </a:xfrm>
        </p:spPr>
        <p:txBody>
          <a:bodyPr>
            <a:normAutofit fontScale="77500" lnSpcReduction="20000"/>
          </a:bodyPr>
          <a:lstStyle/>
          <a:p>
            <a:r>
              <a:rPr lang="hi-IN" dirty="0"/>
              <a:t>यस्त्विन्द्रो लोके स पुरुषेऽहङ्कारः,</a:t>
            </a:r>
            <a:endParaRPr lang="en-IN" dirty="0"/>
          </a:p>
          <a:p>
            <a:endParaRPr lang="en-IN" dirty="0"/>
          </a:p>
          <a:p>
            <a:r>
              <a:rPr lang="hi-IN" dirty="0"/>
              <a:t> आदित्यस्त्वादानं,</a:t>
            </a:r>
            <a:endParaRPr lang="en-IN" dirty="0"/>
          </a:p>
          <a:p>
            <a:endParaRPr lang="en-IN" dirty="0"/>
          </a:p>
          <a:p>
            <a:r>
              <a:rPr lang="hi-IN" dirty="0"/>
              <a:t> रुद्रो रोषः, </a:t>
            </a:r>
            <a:endParaRPr lang="en-IN" dirty="0"/>
          </a:p>
          <a:p>
            <a:endParaRPr lang="en-IN" dirty="0"/>
          </a:p>
          <a:p>
            <a:r>
              <a:rPr lang="hi-IN" dirty="0"/>
              <a:t>सोमः प्रसादः,</a:t>
            </a:r>
            <a:endParaRPr lang="en-IN" dirty="0"/>
          </a:p>
          <a:p>
            <a:pPr marL="0" indent="0">
              <a:buNone/>
            </a:pPr>
            <a:r>
              <a:rPr lang="hi-IN" dirty="0"/>
              <a:t> </a:t>
            </a:r>
            <a:endParaRPr lang="en-IN" dirty="0"/>
          </a:p>
          <a:p>
            <a:r>
              <a:rPr lang="hi-IN" dirty="0"/>
              <a:t>वसवः सुखम्,</a:t>
            </a:r>
            <a:endParaRPr lang="en-IN" dirty="0"/>
          </a:p>
          <a:p>
            <a:endParaRPr lang="en-IN" dirty="0"/>
          </a:p>
          <a:p>
            <a:r>
              <a:rPr lang="hi-IN" dirty="0"/>
              <a:t> अश्विनौ कान्तिः,</a:t>
            </a:r>
            <a:endParaRPr lang="en-IN" dirty="0"/>
          </a:p>
          <a:p>
            <a:endParaRPr lang="en-IN" dirty="0"/>
          </a:p>
          <a:p>
            <a:r>
              <a:rPr lang="hi-IN" dirty="0"/>
              <a:t>मरुदुत्साहः,</a:t>
            </a:r>
            <a:endParaRPr lang="en-IN" dirty="0"/>
          </a:p>
          <a:p>
            <a:pPr marL="0" indent="0">
              <a:buNone/>
            </a:pPr>
            <a:r>
              <a:rPr lang="hi-IN" dirty="0"/>
              <a:t> </a:t>
            </a:r>
            <a:endParaRPr lang="en-IN" dirty="0"/>
          </a:p>
          <a:p>
            <a:r>
              <a:rPr lang="hi-IN" dirty="0"/>
              <a:t>विश्वेदेवाः सर्वेन्द्रियाणि सर्वेन्द्रियार्थाश्च, </a:t>
            </a:r>
            <a:endParaRPr lang="en-IN" dirty="0"/>
          </a:p>
          <a:p>
            <a:endParaRPr lang="en-IN" dirty="0"/>
          </a:p>
          <a:p>
            <a:r>
              <a:rPr lang="hi-IN" dirty="0"/>
              <a:t>तमो मोहः, </a:t>
            </a:r>
            <a:endParaRPr lang="en-IN" dirty="0"/>
          </a:p>
        </p:txBody>
      </p:sp>
    </p:spTree>
    <p:extLst>
      <p:ext uri="{BB962C8B-B14F-4D97-AF65-F5344CB8AC3E}">
        <p14:creationId xmlns:p14="http://schemas.microsoft.com/office/powerpoint/2010/main" val="4109676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B5B74-FB60-4B4E-A14B-E71C25E2E43E}"/>
              </a:ext>
            </a:extLst>
          </p:cNvPr>
          <p:cNvSpPr>
            <a:spLocks noGrp="1"/>
          </p:cNvSpPr>
          <p:nvPr>
            <p:ph type="title"/>
          </p:nvPr>
        </p:nvSpPr>
        <p:spPr>
          <a:xfrm>
            <a:off x="838200" y="1"/>
            <a:ext cx="10515600" cy="497840"/>
          </a:xfrm>
        </p:spPr>
        <p:txBody>
          <a:bodyPr>
            <a:noAutofit/>
          </a:bodyPr>
          <a:lstStyle/>
          <a:p>
            <a:r>
              <a:rPr lang="en-IN" sz="2800" b="1" dirty="0"/>
              <a:t>Conti……</a:t>
            </a:r>
          </a:p>
        </p:txBody>
      </p:sp>
      <p:sp>
        <p:nvSpPr>
          <p:cNvPr id="3" name="Content Placeholder 2">
            <a:extLst>
              <a:ext uri="{FF2B5EF4-FFF2-40B4-BE49-F238E27FC236}">
                <a16:creationId xmlns:a16="http://schemas.microsoft.com/office/drawing/2014/main" id="{8D544E68-F315-46E2-9252-3CDE79C28579}"/>
              </a:ext>
            </a:extLst>
          </p:cNvPr>
          <p:cNvSpPr>
            <a:spLocks noGrp="1"/>
          </p:cNvSpPr>
          <p:nvPr>
            <p:ph idx="1"/>
          </p:nvPr>
        </p:nvSpPr>
        <p:spPr>
          <a:xfrm>
            <a:off x="838200" y="497841"/>
            <a:ext cx="10515600" cy="5679122"/>
          </a:xfrm>
        </p:spPr>
        <p:txBody>
          <a:bodyPr>
            <a:normAutofit fontScale="92500" lnSpcReduction="20000"/>
          </a:bodyPr>
          <a:lstStyle/>
          <a:p>
            <a:r>
              <a:rPr lang="hi-IN" dirty="0"/>
              <a:t>ज्योतिर्ज्ञानं, </a:t>
            </a:r>
            <a:endParaRPr lang="en-IN" dirty="0"/>
          </a:p>
          <a:p>
            <a:endParaRPr lang="en-IN" dirty="0"/>
          </a:p>
          <a:p>
            <a:r>
              <a:rPr lang="hi-IN" dirty="0"/>
              <a:t>यथा लोकस्य सर्गादिस्तथा पुरुषस्य गर्भाधानं,</a:t>
            </a:r>
            <a:endParaRPr lang="en-IN" dirty="0"/>
          </a:p>
          <a:p>
            <a:endParaRPr lang="en-IN" dirty="0"/>
          </a:p>
          <a:p>
            <a:r>
              <a:rPr lang="hi-IN" dirty="0"/>
              <a:t>यथा कृतयुगमेवं बाल्यं,</a:t>
            </a:r>
            <a:endParaRPr lang="en-IN" dirty="0"/>
          </a:p>
          <a:p>
            <a:r>
              <a:rPr lang="hi-IN" dirty="0"/>
              <a:t> </a:t>
            </a:r>
            <a:endParaRPr lang="en-IN" dirty="0"/>
          </a:p>
          <a:p>
            <a:r>
              <a:rPr lang="hi-IN" dirty="0"/>
              <a:t>यथा त्रेता तथा यौवनं,</a:t>
            </a:r>
            <a:endParaRPr lang="en-IN" dirty="0"/>
          </a:p>
          <a:p>
            <a:endParaRPr lang="en-IN" dirty="0"/>
          </a:p>
          <a:p>
            <a:r>
              <a:rPr lang="hi-IN" dirty="0"/>
              <a:t> यथा द्वापरस्तथा स्थाविर्यं,</a:t>
            </a:r>
            <a:endParaRPr lang="en-IN" dirty="0"/>
          </a:p>
          <a:p>
            <a:r>
              <a:rPr lang="hi-IN" dirty="0"/>
              <a:t> </a:t>
            </a:r>
            <a:endParaRPr lang="en-IN" dirty="0"/>
          </a:p>
          <a:p>
            <a:r>
              <a:rPr lang="hi-IN" dirty="0"/>
              <a:t>यथा कलिरेवमातुर्यं,</a:t>
            </a:r>
            <a:endParaRPr lang="en-IN" dirty="0"/>
          </a:p>
          <a:p>
            <a:endParaRPr lang="en-IN" dirty="0"/>
          </a:p>
          <a:p>
            <a:r>
              <a:rPr lang="hi-IN" dirty="0"/>
              <a:t> यथा युगान्तस्तथामरणमिति|</a:t>
            </a:r>
            <a:endParaRPr lang="en-IN" dirty="0"/>
          </a:p>
          <a:p>
            <a:endParaRPr lang="en-IN" dirty="0"/>
          </a:p>
        </p:txBody>
      </p:sp>
    </p:spTree>
    <p:extLst>
      <p:ext uri="{BB962C8B-B14F-4D97-AF65-F5344CB8AC3E}">
        <p14:creationId xmlns:p14="http://schemas.microsoft.com/office/powerpoint/2010/main" val="2132526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23C88-FD69-4C1E-BAC3-6DABBA40C30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22B3EC7-94C7-401D-B01B-A8B22BD700F6}"/>
              </a:ext>
            </a:extLst>
          </p:cNvPr>
          <p:cNvSpPr>
            <a:spLocks noGrp="1"/>
          </p:cNvSpPr>
          <p:nvPr>
            <p:ph idx="1"/>
          </p:nvPr>
        </p:nvSpPr>
        <p:spPr/>
        <p:txBody>
          <a:bodyPr/>
          <a:lstStyle/>
          <a:p>
            <a:r>
              <a:rPr lang="hi-IN" dirty="0"/>
              <a:t>एवंवादिनं भगवन्तमात्रेयमग्निवेश उवाच- एवमेतत् सर्वमनपवादं यथोक्तं भगवता लोकपुरुषयोः सामान्यम्| किन्न्वस्य सामान्योपदेशस्य प्रयोजनमिति||६||</a:t>
            </a:r>
          </a:p>
          <a:p>
            <a:r>
              <a:rPr lang="en-IN" dirty="0"/>
              <a:t>When Lord </a:t>
            </a:r>
            <a:r>
              <a:rPr lang="en-IN" dirty="0" err="1"/>
              <a:t>Atreya</a:t>
            </a:r>
            <a:r>
              <a:rPr lang="en-IN" dirty="0"/>
              <a:t> finished his talk, </a:t>
            </a:r>
            <a:r>
              <a:rPr lang="en-IN" dirty="0" err="1"/>
              <a:t>Agnivesha</a:t>
            </a:r>
            <a:r>
              <a:rPr lang="en-IN" dirty="0"/>
              <a:t> said, “The similarity between </a:t>
            </a:r>
            <a:r>
              <a:rPr lang="en-IN" i="1" dirty="0"/>
              <a:t>purusha</a:t>
            </a:r>
            <a:r>
              <a:rPr lang="en-IN" dirty="0"/>
              <a:t> and the universe is undoubtedly logical. What is the purpose of this discourse in the context of medicine?”</a:t>
            </a:r>
          </a:p>
          <a:p>
            <a:endParaRPr lang="en-IN" dirty="0"/>
          </a:p>
        </p:txBody>
      </p:sp>
    </p:spTree>
    <p:extLst>
      <p:ext uri="{BB962C8B-B14F-4D97-AF65-F5344CB8AC3E}">
        <p14:creationId xmlns:p14="http://schemas.microsoft.com/office/powerpoint/2010/main" val="2140393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236C4-6060-446E-8A14-49333F1810B5}"/>
              </a:ext>
            </a:extLst>
          </p:cNvPr>
          <p:cNvSpPr>
            <a:spLocks noGrp="1"/>
          </p:cNvSpPr>
          <p:nvPr>
            <p:ph type="title"/>
          </p:nvPr>
        </p:nvSpPr>
        <p:spPr>
          <a:xfrm>
            <a:off x="838200" y="365125"/>
            <a:ext cx="10515600" cy="427355"/>
          </a:xfrm>
        </p:spPr>
        <p:txBody>
          <a:bodyPr>
            <a:normAutofit fontScale="90000"/>
          </a:bodyPr>
          <a:lstStyle/>
          <a:p>
            <a:r>
              <a:rPr lang="en-IN" dirty="0"/>
              <a:t>Answer of Acharya </a:t>
            </a:r>
            <a:r>
              <a:rPr lang="en-IN" dirty="0" err="1"/>
              <a:t>Atreya</a:t>
            </a:r>
            <a:r>
              <a:rPr lang="en-IN" dirty="0"/>
              <a:t>:-</a:t>
            </a:r>
          </a:p>
        </p:txBody>
      </p:sp>
      <p:sp>
        <p:nvSpPr>
          <p:cNvPr id="3" name="Content Placeholder 2">
            <a:extLst>
              <a:ext uri="{FF2B5EF4-FFF2-40B4-BE49-F238E27FC236}">
                <a16:creationId xmlns:a16="http://schemas.microsoft.com/office/drawing/2014/main" id="{C738BA6B-303F-4571-B99D-63FFBDFE76ED}"/>
              </a:ext>
            </a:extLst>
          </p:cNvPr>
          <p:cNvSpPr>
            <a:spLocks noGrp="1"/>
          </p:cNvSpPr>
          <p:nvPr>
            <p:ph idx="1"/>
          </p:nvPr>
        </p:nvSpPr>
        <p:spPr>
          <a:xfrm>
            <a:off x="838200" y="792480"/>
            <a:ext cx="10515600" cy="5974080"/>
          </a:xfrm>
        </p:spPr>
        <p:txBody>
          <a:bodyPr>
            <a:normAutofit lnSpcReduction="10000"/>
          </a:bodyPr>
          <a:lstStyle/>
          <a:p>
            <a:r>
              <a:rPr lang="hi-IN" dirty="0"/>
              <a:t>भगवानुवाच-शृण्वग्निवेश! सर्वलोकमात्मन्यात्मानं च सर्वलोके सममनुपश्यतः सत्या बुद्धिः समुत्पद्यते| सर्वलोकं ह्यात्मनि पश्यतो भवत्यात्मैव सुखदुःखयोः कर्ता नान्य इति|कर्मात्मकत्वाच्च हेत्वादिभिर्युक्तः सर्वलोकोऽहमिति विदित्वा ज्ञानं पूर्वमुत्थाप्यतेऽपवर्गायेति|तत्र संयोगापेक्षीलोकशब्दः| षड्धातुसमुदायो हि सामान्यतः सर्वलोकः||७||</a:t>
            </a:r>
            <a:endParaRPr lang="en-IN" dirty="0"/>
          </a:p>
          <a:p>
            <a:endParaRPr lang="hi-IN" dirty="0"/>
          </a:p>
          <a:p>
            <a:r>
              <a:rPr lang="en-IN" dirty="0"/>
              <a:t>Lord </a:t>
            </a:r>
            <a:r>
              <a:rPr lang="en-IN" dirty="0" err="1"/>
              <a:t>Atreya</a:t>
            </a:r>
            <a:r>
              <a:rPr lang="en-IN" dirty="0"/>
              <a:t> replied that seeing the universe in the </a:t>
            </a:r>
            <a:r>
              <a:rPr lang="en-IN" i="1" dirty="0"/>
              <a:t>purusha</a:t>
            </a:r>
            <a:r>
              <a:rPr lang="en-IN" dirty="0"/>
              <a:t>, and vice-versa, gives rise to true knowledge. With such (true) knowledge, one would realize that the </a:t>
            </a:r>
            <a:r>
              <a:rPr lang="en-IN" i="1" dirty="0"/>
              <a:t>atman</a:t>
            </a:r>
            <a:r>
              <a:rPr lang="en-IN" dirty="0"/>
              <a:t>, or the Self, alone is responsible for bliss and sorrow and no one else. With this knowledge, one realizes that the whole world, being of the nature of activity and yoked to motivating factors etc. is as own self, one awakens the primary knowledge leading to salvation. The word </a:t>
            </a:r>
            <a:r>
              <a:rPr lang="en-IN" i="1" dirty="0" err="1"/>
              <a:t>loka</a:t>
            </a:r>
            <a:r>
              <a:rPr lang="en-IN" dirty="0"/>
              <a:t> here denotes aggregation. Generally, the entire universe (and the </a:t>
            </a:r>
            <a:r>
              <a:rPr lang="en-IN" i="1" dirty="0"/>
              <a:t>purusha</a:t>
            </a:r>
            <a:r>
              <a:rPr lang="en-IN" dirty="0"/>
              <a:t>) is made up of six constituents.</a:t>
            </a:r>
          </a:p>
          <a:p>
            <a:endParaRPr lang="en-IN" dirty="0"/>
          </a:p>
        </p:txBody>
      </p:sp>
    </p:spTree>
    <p:extLst>
      <p:ext uri="{BB962C8B-B14F-4D97-AF65-F5344CB8AC3E}">
        <p14:creationId xmlns:p14="http://schemas.microsoft.com/office/powerpoint/2010/main" val="1572503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63298-8D46-494F-89FC-9784E3EC6FC6}"/>
              </a:ext>
            </a:extLst>
          </p:cNvPr>
          <p:cNvSpPr>
            <a:spLocks noGrp="1"/>
          </p:cNvSpPr>
          <p:nvPr>
            <p:ph type="title"/>
          </p:nvPr>
        </p:nvSpPr>
        <p:spPr>
          <a:xfrm>
            <a:off x="838200" y="365125"/>
            <a:ext cx="10515600" cy="295275"/>
          </a:xfrm>
        </p:spPr>
        <p:txBody>
          <a:bodyPr>
            <a:normAutofit fontScale="90000"/>
          </a:bodyPr>
          <a:lstStyle/>
          <a:p>
            <a:r>
              <a:rPr lang="en-IN" dirty="0" err="1"/>
              <a:t>Sukha</a:t>
            </a:r>
            <a:r>
              <a:rPr lang="en-IN" dirty="0"/>
              <a:t> and </a:t>
            </a:r>
            <a:r>
              <a:rPr lang="en-IN" dirty="0" err="1"/>
              <a:t>Dukha</a:t>
            </a:r>
            <a:r>
              <a:rPr lang="en-IN" dirty="0"/>
              <a:t>:-</a:t>
            </a:r>
          </a:p>
        </p:txBody>
      </p:sp>
      <p:sp>
        <p:nvSpPr>
          <p:cNvPr id="3" name="Content Placeholder 2">
            <a:extLst>
              <a:ext uri="{FF2B5EF4-FFF2-40B4-BE49-F238E27FC236}">
                <a16:creationId xmlns:a16="http://schemas.microsoft.com/office/drawing/2014/main" id="{1E03B831-E5B0-4E4B-ABC4-66ACE5E90FAC}"/>
              </a:ext>
            </a:extLst>
          </p:cNvPr>
          <p:cNvSpPr>
            <a:spLocks noGrp="1"/>
          </p:cNvSpPr>
          <p:nvPr>
            <p:ph idx="1"/>
          </p:nvPr>
        </p:nvSpPr>
        <p:spPr>
          <a:xfrm>
            <a:off x="838200" y="751840"/>
            <a:ext cx="10515600" cy="5984240"/>
          </a:xfrm>
        </p:spPr>
        <p:txBody>
          <a:bodyPr>
            <a:normAutofit fontScale="92500" lnSpcReduction="10000"/>
          </a:bodyPr>
          <a:lstStyle/>
          <a:p>
            <a:r>
              <a:rPr lang="hi-IN" dirty="0"/>
              <a:t>तस्य हेतुः, उत्पत्तिः, वृद्धिः, उपप्लवः, वियोगश्च| तत्र हेतुरुत्पत्तिकारणं, उत्पत्तिर्जन्म, वृद्धिराप्यायनम्, उपप्लवो दुःखागमः, षड्धातुविभागो वियोगः सजीवापगमः सप्राणनिरोधः स भङ्गः स लोकस्वभावः| तस्य मूलं सर्वोपप्लवानां च प्रवृत्तिः, निवृत्तिरुपरमः| प्रवृत्तिर्दुःखं, निवृत्तिः सुखमिति यज्ज्ञानमुत्पद्यते तत् सत्यम्| तस्य हेतुः सर्वलोकसामान्यज्ञानम्| एतत्प्रयोजनं सामान्योपदेशस्येति||८||</a:t>
            </a:r>
          </a:p>
          <a:p>
            <a:r>
              <a:rPr lang="en-IN" dirty="0"/>
              <a:t>There are </a:t>
            </a:r>
            <a:r>
              <a:rPr lang="en-IN" i="1" dirty="0" err="1"/>
              <a:t>hetu</a:t>
            </a:r>
            <a:r>
              <a:rPr lang="en-IN" i="1" dirty="0"/>
              <a:t>, </a:t>
            </a:r>
            <a:r>
              <a:rPr lang="en-IN" i="1" dirty="0" err="1"/>
              <a:t>utpatti</a:t>
            </a:r>
            <a:r>
              <a:rPr lang="en-IN" i="1" dirty="0"/>
              <a:t>, </a:t>
            </a:r>
            <a:r>
              <a:rPr lang="en-IN" i="1" dirty="0" err="1"/>
              <a:t>vriddhi</a:t>
            </a:r>
            <a:r>
              <a:rPr lang="en-IN" i="1" dirty="0"/>
              <a:t>, </a:t>
            </a:r>
            <a:r>
              <a:rPr lang="en-IN" i="1" dirty="0" err="1"/>
              <a:t>upaplava</a:t>
            </a:r>
            <a:r>
              <a:rPr lang="en-IN" dirty="0"/>
              <a:t> and </a:t>
            </a:r>
            <a:r>
              <a:rPr lang="en-IN" i="1" dirty="0" err="1"/>
              <a:t>viyoga</a:t>
            </a:r>
            <a:r>
              <a:rPr lang="en-IN" dirty="0"/>
              <a:t> for </a:t>
            </a:r>
            <a:r>
              <a:rPr lang="en-IN" i="1" dirty="0"/>
              <a:t>purusha</a:t>
            </a:r>
            <a:r>
              <a:rPr lang="en-IN" dirty="0"/>
              <a:t> (man) and </a:t>
            </a:r>
            <a:r>
              <a:rPr lang="en-IN" i="1" dirty="0" err="1"/>
              <a:t>loka</a:t>
            </a:r>
            <a:r>
              <a:rPr lang="en-IN" dirty="0"/>
              <a:t> (universe). </a:t>
            </a:r>
            <a:r>
              <a:rPr lang="en-IN" i="1" dirty="0" err="1"/>
              <a:t>Hetu</a:t>
            </a:r>
            <a:r>
              <a:rPr lang="en-IN" dirty="0"/>
              <a:t> is the cause of manifestation, </a:t>
            </a:r>
            <a:r>
              <a:rPr lang="en-IN" i="1" dirty="0" err="1"/>
              <a:t>utpatti</a:t>
            </a:r>
            <a:r>
              <a:rPr lang="en-IN" dirty="0"/>
              <a:t> is germination or birth, </a:t>
            </a:r>
            <a:r>
              <a:rPr lang="en-IN" i="1" dirty="0" err="1"/>
              <a:t>vriddhi</a:t>
            </a:r>
            <a:r>
              <a:rPr lang="en-IN" dirty="0"/>
              <a:t> is growth, </a:t>
            </a:r>
            <a:r>
              <a:rPr lang="en-IN" i="1" dirty="0" err="1"/>
              <a:t>upaplava</a:t>
            </a:r>
            <a:r>
              <a:rPr lang="en-IN" dirty="0"/>
              <a:t> is advent of miseries. </a:t>
            </a:r>
            <a:r>
              <a:rPr lang="en-IN" i="1" dirty="0" err="1"/>
              <a:t>Viyoga</a:t>
            </a:r>
            <a:r>
              <a:rPr lang="en-IN" dirty="0"/>
              <a:t> is departure of soul, cessation of vital breath, disruption, dissolution of the six constituents and the reverting to the primordial state. The root cause of universe and all </a:t>
            </a:r>
            <a:r>
              <a:rPr lang="en-IN" i="1" dirty="0" err="1"/>
              <a:t>upaplava</a:t>
            </a:r>
            <a:r>
              <a:rPr lang="en-IN" dirty="0"/>
              <a:t>(advent of miseries) is </a:t>
            </a:r>
            <a:r>
              <a:rPr lang="en-IN" i="1" dirty="0" err="1"/>
              <a:t>pravritti</a:t>
            </a:r>
            <a:r>
              <a:rPr lang="en-IN" dirty="0"/>
              <a:t> (action/attachment). </a:t>
            </a:r>
            <a:r>
              <a:rPr lang="en-IN" i="1" dirty="0" err="1"/>
              <a:t>Nivritti</a:t>
            </a:r>
            <a:r>
              <a:rPr lang="en-IN" dirty="0"/>
              <a:t> (inaction/detachment from worldly affairs) leads to its destruction (of all miseries). Attachment leads to miseries and detachment to bliss. Realization of this fact is truth (pure knowledge). Imparting this knowledge is the purpose of describing this principle. </a:t>
            </a:r>
          </a:p>
          <a:p>
            <a:endParaRPr lang="en-IN" dirty="0"/>
          </a:p>
        </p:txBody>
      </p:sp>
    </p:spTree>
    <p:extLst>
      <p:ext uri="{BB962C8B-B14F-4D97-AF65-F5344CB8AC3E}">
        <p14:creationId xmlns:p14="http://schemas.microsoft.com/office/powerpoint/2010/main" val="25189333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TotalTime>
  <Words>1453</Words>
  <Application>Microsoft Office PowerPoint</Application>
  <PresentationFormat>Widescreen</PresentationFormat>
  <Paragraphs>84</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Charaka Samhita Adhyaya 5 Purusha Vichaya </vt:lpstr>
      <vt:lpstr>Loka Purusha Saamya…</vt:lpstr>
      <vt:lpstr>Loka Purusha relation….</vt:lpstr>
      <vt:lpstr>Loka Purusha Bhava Saamya….</vt:lpstr>
      <vt:lpstr>Conti….</vt:lpstr>
      <vt:lpstr>Conti……</vt:lpstr>
      <vt:lpstr>PowerPoint Presentation</vt:lpstr>
      <vt:lpstr>Answer of Acharya Atreya:-</vt:lpstr>
      <vt:lpstr>Sukha and Dukha:-</vt:lpstr>
      <vt:lpstr>अथाग्निवेश उवाच- किम्मूला भगवन्! प्रवृत्तिः, निवृत्तौ च क उपाय इति||९|| Agnivesha then asks, "What is cause of pravritti (attachment) and methods of nivritti (detachment) ? </vt:lpstr>
      <vt:lpstr>Conti….</vt:lpstr>
      <vt:lpstr>PowerPoint Presentation</vt:lpstr>
      <vt:lpstr>PowerPoint Presentation</vt:lpstr>
      <vt:lpstr>PowerPoint Presentation</vt:lpstr>
      <vt:lpstr>To be continued…..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6</cp:revision>
  <dcterms:created xsi:type="dcterms:W3CDTF">2020-04-21T02:55:19Z</dcterms:created>
  <dcterms:modified xsi:type="dcterms:W3CDTF">2020-04-21T06:09:11Z</dcterms:modified>
</cp:coreProperties>
</file>